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1D2B5-90F6-44E2-8B07-308936BA5853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B1440-95CD-4E71-B3ED-67CF41C87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B1440-95CD-4E71-B3ED-67CF41C8716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8CD75BC-0AA3-42FA-B47E-1D91DE73381F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7BC6A7-5AE1-4546-8AD4-0652FCE20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75BC-0AA3-42FA-B47E-1D91DE73381F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C6A7-5AE1-4546-8AD4-0652FCE20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8CD75BC-0AA3-42FA-B47E-1D91DE73381F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B7BC6A7-5AE1-4546-8AD4-0652FCE20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75BC-0AA3-42FA-B47E-1D91DE73381F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7BC6A7-5AE1-4546-8AD4-0652FCE209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75BC-0AA3-42FA-B47E-1D91DE73381F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B7BC6A7-5AE1-4546-8AD4-0652FCE209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8CD75BC-0AA3-42FA-B47E-1D91DE73381F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B7BC6A7-5AE1-4546-8AD4-0652FCE209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8CD75BC-0AA3-42FA-B47E-1D91DE73381F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B7BC6A7-5AE1-4546-8AD4-0652FCE209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75BC-0AA3-42FA-B47E-1D91DE73381F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7BC6A7-5AE1-4546-8AD4-0652FCE20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75BC-0AA3-42FA-B47E-1D91DE73381F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7BC6A7-5AE1-4546-8AD4-0652FCE20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75BC-0AA3-42FA-B47E-1D91DE73381F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7BC6A7-5AE1-4546-8AD4-0652FCE209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8CD75BC-0AA3-42FA-B47E-1D91DE73381F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B7BC6A7-5AE1-4546-8AD4-0652FCE209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8CD75BC-0AA3-42FA-B47E-1D91DE73381F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B7BC6A7-5AE1-4546-8AD4-0652FCE20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kidsgeo.com/images/latent-heat.jpg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Properties of Matter</a:t>
            </a:r>
            <a:br>
              <a:rPr lang="en-US" dirty="0" smtClean="0"/>
            </a:br>
            <a:r>
              <a:rPr lang="en-US" dirty="0" smtClean="0"/>
              <a:t>VOCAB!!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Pages 4, 5, &amp; 6 of your packet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3276600"/>
          </a:xfrm>
        </p:spPr>
        <p:txBody>
          <a:bodyPr>
            <a:normAutofit fontScale="90000"/>
          </a:bodyPr>
          <a:lstStyle/>
          <a:p>
            <a:r>
              <a:rPr lang="en-US" dirty="0"/>
              <a:t>9. </a:t>
            </a:r>
            <a:r>
              <a:rPr lang="en-US" b="1" u="sng" dirty="0"/>
              <a:t>Condensation Pt.</a:t>
            </a:r>
            <a:r>
              <a:rPr lang="en-US" dirty="0"/>
              <a:t> : the point at which a </a:t>
            </a:r>
            <a:r>
              <a:rPr lang="en-US" dirty="0" smtClean="0"/>
              <a:t>gas </a:t>
            </a:r>
            <a:r>
              <a:rPr lang="en-US" dirty="0"/>
              <a:t>becomes a liquid.</a:t>
            </a:r>
            <a:br>
              <a:rPr lang="en-US" dirty="0"/>
            </a:br>
            <a:r>
              <a:rPr lang="en-US" b="1" u="sng" dirty="0"/>
              <a:t>Ex: water vapor in the air will condense into a liquid below 100 C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pic>
        <p:nvPicPr>
          <p:cNvPr id="20482" name="Picture 2" descr="http://upload.wikimedia.org/wikipedia/commons/d/d8/Condensation_on_water_bot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667000"/>
            <a:ext cx="5334000" cy="4002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3124200"/>
          </a:xfrm>
        </p:spPr>
        <p:txBody>
          <a:bodyPr>
            <a:normAutofit fontScale="90000"/>
          </a:bodyPr>
          <a:lstStyle/>
          <a:p>
            <a:r>
              <a:rPr lang="en-US" dirty="0"/>
              <a:t>10. </a:t>
            </a:r>
            <a:r>
              <a:rPr lang="en-US" b="1" u="sng" dirty="0"/>
              <a:t>Conductivity:</a:t>
            </a: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ability to allow heat/electrons to flow through it</a:t>
            </a:r>
            <a:br>
              <a:rPr lang="en-US" dirty="0"/>
            </a:br>
            <a:r>
              <a:rPr lang="en-US" dirty="0"/>
              <a:t>	</a:t>
            </a:r>
            <a:r>
              <a:rPr lang="en-US" b="1" u="sng" dirty="0"/>
              <a:t>Ex: a metal pan can move heat up to the handle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170" name="Picture 2" descr="http://i31.tinypic.com/x395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200400"/>
            <a:ext cx="5791200" cy="2931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3429000"/>
          </a:xfrm>
        </p:spPr>
        <p:txBody>
          <a:bodyPr>
            <a:normAutofit fontScale="90000"/>
          </a:bodyPr>
          <a:lstStyle/>
          <a:p>
            <a:r>
              <a:rPr lang="en-US" dirty="0"/>
              <a:t>11. </a:t>
            </a:r>
            <a:r>
              <a:rPr lang="en-US" b="1" u="sng" dirty="0" err="1"/>
              <a:t>Maleability</a:t>
            </a:r>
            <a:r>
              <a:rPr lang="en-US" b="1" u="sng" dirty="0"/>
              <a:t>:</a:t>
            </a:r>
            <a:r>
              <a:rPr lang="en-US" dirty="0"/>
              <a:t>  	the ability to be flatten the solid without it shattering</a:t>
            </a:r>
            <a:br>
              <a:rPr lang="en-US" dirty="0"/>
            </a:br>
            <a:r>
              <a:rPr lang="en-US" b="1" u="sng" dirty="0"/>
              <a:t>Ex: metals can be hammered into thin sheets under when heated or pressure.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146" name="Picture 2" descr="http://www.squished.com/featuresnew/assets_features/features_101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352800"/>
            <a:ext cx="4191000" cy="3225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3657600"/>
          </a:xfrm>
        </p:spPr>
        <p:txBody>
          <a:bodyPr>
            <a:normAutofit/>
          </a:bodyPr>
          <a:lstStyle/>
          <a:p>
            <a:r>
              <a:rPr lang="en-US" dirty="0"/>
              <a:t>12. </a:t>
            </a:r>
            <a:r>
              <a:rPr lang="en-US" b="1" u="sng" dirty="0"/>
              <a:t>Luster:</a:t>
            </a:r>
            <a:r>
              <a:rPr lang="en-US" dirty="0"/>
              <a:t>	the ability to reflect light/shine</a:t>
            </a:r>
            <a:br>
              <a:rPr lang="en-US" dirty="0"/>
            </a:br>
            <a:r>
              <a:rPr lang="en-US" b="1" u="sng" dirty="0"/>
              <a:t>Ex: many metals such as gold, copper, aluminum will shine because its surface reflects light.</a:t>
            </a:r>
            <a:endParaRPr lang="en-US" dirty="0"/>
          </a:p>
        </p:txBody>
      </p:sp>
      <p:pic>
        <p:nvPicPr>
          <p:cNvPr id="5122" name="Picture 2" descr="http://goldprice.org/buying-gold/uploaded_images/gold-and-silver-coin-prices-7901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677174"/>
            <a:ext cx="3467100" cy="3180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3124200"/>
          </a:xfrm>
        </p:spPr>
        <p:txBody>
          <a:bodyPr>
            <a:normAutofit fontScale="90000"/>
          </a:bodyPr>
          <a:lstStyle/>
          <a:p>
            <a:r>
              <a:rPr lang="en-US" dirty="0"/>
              <a:t>13. </a:t>
            </a:r>
            <a:r>
              <a:rPr lang="en-US" b="1" u="sng" dirty="0"/>
              <a:t>Solubility:</a:t>
            </a:r>
            <a:r>
              <a:rPr lang="en-US" dirty="0"/>
              <a:t> 	the ability to be dissolved in a liquid</a:t>
            </a:r>
            <a:br>
              <a:rPr lang="en-US" dirty="0"/>
            </a:br>
            <a:r>
              <a:rPr lang="en-US" b="1" u="sng" dirty="0"/>
              <a:t>Ex: sugar will easily dissolve in water, however oil will not</a:t>
            </a:r>
            <a:r>
              <a:rPr lang="en-US" dirty="0"/>
              <a:t> </a:t>
            </a:r>
            <a:r>
              <a:rPr lang="en-US" b="1" u="sng" dirty="0"/>
              <a:t>dissolve in water.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098" name="Picture 2" descr="http://bridaldaze.files.wordpress.com/2009/05/lemonade.jpg?w=300&amp;h=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590800"/>
            <a:ext cx="4000500" cy="400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3276600"/>
          </a:xfrm>
        </p:spPr>
        <p:txBody>
          <a:bodyPr>
            <a:normAutofit fontScale="90000"/>
          </a:bodyPr>
          <a:lstStyle/>
          <a:p>
            <a:r>
              <a:rPr lang="en-US" dirty="0"/>
              <a:t>14. </a:t>
            </a:r>
            <a:r>
              <a:rPr lang="en-US" b="1" u="sng" dirty="0"/>
              <a:t>Magnetic:</a:t>
            </a: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ability for a substance to be attracted to magnets.</a:t>
            </a:r>
            <a:br>
              <a:rPr lang="en-US" dirty="0"/>
            </a:br>
            <a:r>
              <a:rPr lang="en-US" dirty="0"/>
              <a:t>	</a:t>
            </a:r>
            <a:r>
              <a:rPr lang="en-US" b="1" u="sng" dirty="0"/>
              <a:t>Ex: Iron filing will be attracted to a magnet.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 descr="http://www.chemistryland.com/CHM130W/07-Mole/Assignment/magnet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362200"/>
            <a:ext cx="5562600" cy="411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276600"/>
          </a:xfrm>
        </p:spPr>
        <p:txBody>
          <a:bodyPr>
            <a:normAutofit fontScale="90000"/>
          </a:bodyPr>
          <a:lstStyle/>
          <a:p>
            <a:r>
              <a:rPr lang="en-US" dirty="0"/>
              <a:t>15. </a:t>
            </a:r>
            <a:r>
              <a:rPr lang="en-US" b="1" u="sng" dirty="0"/>
              <a:t>Flexible:</a:t>
            </a:r>
            <a:r>
              <a:rPr lang="en-US" dirty="0"/>
              <a:t>	The ability to change shapes and then go back to the original shape easily.</a:t>
            </a:r>
            <a:br>
              <a:rPr lang="en-US" dirty="0"/>
            </a:br>
            <a:r>
              <a:rPr lang="en-US" dirty="0"/>
              <a:t>	</a:t>
            </a:r>
            <a:r>
              <a:rPr lang="en-US" b="1" u="sng" dirty="0"/>
              <a:t>Ex: putty is </a:t>
            </a:r>
            <a:r>
              <a:rPr lang="en-US" b="1" u="sng" dirty="0" smtClean="0"/>
              <a:t>quite</a:t>
            </a:r>
            <a:br>
              <a:rPr lang="en-US" b="1" u="sng" dirty="0" smtClean="0"/>
            </a:br>
            <a:r>
              <a:rPr lang="en-US" b="1" u="sng" dirty="0" smtClean="0"/>
              <a:t> </a:t>
            </a:r>
            <a:r>
              <a:rPr lang="en-US" b="1" u="sng" dirty="0"/>
              <a:t>flexible.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http://www.usmb.org/Websites/usmb/Images/Stretched%20silly%20putty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447800"/>
            <a:ext cx="3305175" cy="5150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191000"/>
          </a:xfrm>
        </p:spPr>
        <p:txBody>
          <a:bodyPr>
            <a:normAutofit fontScale="90000"/>
          </a:bodyPr>
          <a:lstStyle/>
          <a:p>
            <a:r>
              <a:rPr lang="en-US" dirty="0"/>
              <a:t>16. </a:t>
            </a:r>
            <a:r>
              <a:rPr lang="en-US" b="1" u="sng" dirty="0"/>
              <a:t>Evaporation:</a:t>
            </a:r>
            <a:r>
              <a:rPr lang="en-US" dirty="0"/>
              <a:t>	The ability to release gases under conditions before the boiling point</a:t>
            </a:r>
            <a:br>
              <a:rPr lang="en-US" dirty="0"/>
            </a:br>
            <a:r>
              <a:rPr lang="en-US" dirty="0"/>
              <a:t>	</a:t>
            </a:r>
            <a:r>
              <a:rPr lang="en-US" b="1" u="sng" dirty="0"/>
              <a:t>Ex: water can evaporate even at room temperature.  If</a:t>
            </a:r>
            <a:r>
              <a:rPr lang="en-US" dirty="0"/>
              <a:t> </a:t>
            </a:r>
            <a:r>
              <a:rPr lang="en-US" b="1" u="sng" dirty="0"/>
              <a:t>water is in warmer temperature (ex: 100 F) then it will evaporate more quickly</a:t>
            </a:r>
            <a:r>
              <a:rPr lang="en-US" b="1" dirty="0"/>
              <a:t>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161692"/>
            <a:ext cx="3352800" cy="2579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1534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17.  </a:t>
            </a:r>
            <a:r>
              <a:rPr lang="en-US" b="1" u="sng" dirty="0" smtClean="0"/>
              <a:t>Physical</a:t>
            </a:r>
            <a:r>
              <a:rPr lang="en-US" dirty="0" smtClean="0"/>
              <a:t>	</a:t>
            </a:r>
            <a:r>
              <a:rPr lang="en-US" b="1" u="sng" dirty="0" smtClean="0"/>
              <a:t> Property:</a:t>
            </a:r>
            <a:r>
              <a:rPr lang="en-US" dirty="0" smtClean="0"/>
              <a:t> the material’s</a:t>
            </a:r>
            <a:r>
              <a:rPr lang="en-US" u="sng" dirty="0" smtClean="0"/>
              <a:t> ability</a:t>
            </a:r>
            <a:r>
              <a:rPr lang="en-US" dirty="0" smtClean="0"/>
              <a:t> to change what it looks like but not change what it is.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b="1" u="sng" dirty="0" smtClean="0"/>
              <a:t>Ex: malleability, solubility, M.P., B.P., viscosity.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00200"/>
            <a:ext cx="8153400" cy="4038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18. </a:t>
            </a:r>
            <a:r>
              <a:rPr lang="en-US" b="1" u="sng" dirty="0" smtClean="0"/>
              <a:t>Physical Change:</a:t>
            </a:r>
            <a:r>
              <a:rPr lang="en-US" dirty="0" smtClean="0"/>
              <a:t>	When the materials actually change in someway but do not change what it is.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b="1" u="sng" dirty="0" smtClean="0"/>
              <a:t>Ex: change in: textures, shape, size, color,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3230562"/>
          </a:xfrm>
        </p:spPr>
        <p:txBody>
          <a:bodyPr>
            <a:normAutofit fontScale="90000"/>
          </a:bodyPr>
          <a:lstStyle/>
          <a:p>
            <a:r>
              <a:rPr lang="en-US" dirty="0"/>
              <a:t>1. </a:t>
            </a:r>
            <a:r>
              <a:rPr lang="en-US" b="1" u="sng" dirty="0"/>
              <a:t>Viscosity</a:t>
            </a:r>
            <a:r>
              <a:rPr lang="en-US" dirty="0"/>
              <a:t>: 	the ability to resist </a:t>
            </a:r>
            <a:r>
              <a:rPr lang="en-US" dirty="0" smtClean="0"/>
              <a:t>flowing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(P)	Ex:</a:t>
            </a:r>
            <a:r>
              <a:rPr lang="en-US" b="1" u="sng" dirty="0"/>
              <a:t> syrup flows more slowly than water and has a high viscosity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8674" name="Picture 2" descr="http://4.bp.blogspot.com/_gLGOsirSkHc/TImgtarPCtI/AAAAAAAANUQ/xXGTqxn9aTc/s1600/pb+maple+syrup+pou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667000"/>
            <a:ext cx="5521325" cy="3680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0"/>
            <a:ext cx="8153400" cy="4191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19. </a:t>
            </a:r>
            <a:r>
              <a:rPr lang="en-US" b="1" u="sng" dirty="0" smtClean="0"/>
              <a:t>Chemical Property:</a:t>
            </a:r>
            <a:r>
              <a:rPr lang="en-US" dirty="0" smtClean="0"/>
              <a:t> the ability of being able to change what it is under </a:t>
            </a:r>
            <a:br>
              <a:rPr lang="en-US" dirty="0" smtClean="0"/>
            </a:br>
            <a:r>
              <a:rPr lang="en-US" dirty="0" smtClean="0"/>
              <a:t>some process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b="1" u="sng" dirty="0" smtClean="0"/>
              <a:t>Ex: flammability, reactivity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00200"/>
            <a:ext cx="8153400" cy="472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20. </a:t>
            </a:r>
            <a:r>
              <a:rPr lang="en-US" b="1" u="sng" dirty="0" smtClean="0"/>
              <a:t>Chemical Change:</a:t>
            </a:r>
            <a:r>
              <a:rPr lang="en-US" dirty="0" smtClean="0"/>
              <a:t> When the materials actually change into a new </a:t>
            </a:r>
            <a:br>
              <a:rPr lang="en-US" dirty="0" smtClean="0"/>
            </a:br>
            <a:r>
              <a:rPr lang="en-US" dirty="0" smtClean="0"/>
              <a:t>substance. Atoms are rearranged into new molecules.	</a:t>
            </a:r>
            <a:br>
              <a:rPr lang="en-US" dirty="0" smtClean="0"/>
            </a:br>
            <a:r>
              <a:rPr lang="en-US" b="1" u="sng" dirty="0" smtClean="0"/>
              <a:t>Ex: wood is burned and becomes ash (carbon) and carbon dioxide gas.  Any Reaction is a chemical change.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5 Signs there is a Chemical Change </a:t>
            </a:r>
            <a:br>
              <a:rPr lang="en-US" b="1" u="sng" dirty="0" smtClean="0"/>
            </a:br>
            <a:r>
              <a:rPr lang="en-US" sz="2700" b="1" dirty="0" smtClean="0"/>
              <a:t>(** can occur in Physical Change)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en-US" sz="27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10600" cy="4495800"/>
          </a:xfrm>
        </p:spPr>
        <p:txBody>
          <a:bodyPr/>
          <a:lstStyle/>
          <a:p>
            <a:r>
              <a:rPr lang="en-US" sz="4000" dirty="0" smtClean="0"/>
              <a:t>1. </a:t>
            </a:r>
            <a:r>
              <a:rPr lang="en-US" sz="4000" b="1" u="sng" dirty="0" smtClean="0"/>
              <a:t>Produce an Odor:</a:t>
            </a:r>
            <a:r>
              <a:rPr lang="en-US" sz="4000" dirty="0" smtClean="0"/>
              <a:t>	A smell is given off. </a:t>
            </a:r>
          </a:p>
          <a:p>
            <a:r>
              <a:rPr lang="en-US" sz="4000" b="1" u="sng" dirty="0" smtClean="0"/>
              <a:t>Ex: something rotting.</a:t>
            </a:r>
            <a:endParaRPr lang="en-US" sz="40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4819" name="Picture 3" descr="http://1.bp.blogspot.com/_mS8UxWB_9JE/SeQD7i8MxfI/AAAAAAAABPg/E_KQ8UvDW_4/s400/Rotten+Zombie+Onion+Dyed+Eg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581400"/>
            <a:ext cx="4114800" cy="308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5 Signs there is a Chemical Change </a:t>
            </a:r>
            <a:br>
              <a:rPr lang="en-US" b="1" u="sng" dirty="0" smtClean="0"/>
            </a:br>
            <a:r>
              <a:rPr lang="en-US" sz="2700" b="1" dirty="0" smtClean="0"/>
              <a:t>(** can occur in Physical Change)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en-US" sz="2700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04800" y="1600200"/>
            <a:ext cx="7848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2. </a:t>
            </a: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Change in Temperature: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 A chemical reaction gets cold or warm.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Ex: heat from a fire.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3795" name="Picture 3" descr="http://www.post-carbon-living.com/Clipart_IStockPhoto/Wood_F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171950"/>
            <a:ext cx="4048125" cy="2686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5 Signs there is a Chemical Change </a:t>
            </a:r>
            <a:br>
              <a:rPr lang="en-US" b="1" u="sng" dirty="0" smtClean="0"/>
            </a:br>
            <a:r>
              <a:rPr lang="en-US" sz="2700" b="1" dirty="0" smtClean="0"/>
              <a:t>(** can occur in Physical Change)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en-US" sz="2700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28600" y="1991952"/>
            <a:ext cx="8763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3. </a:t>
            </a: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Change in Color**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:	</a:t>
            </a: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Ex: fruit changes color when ripens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(but color dye or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kool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aid </a:t>
            </a:r>
            <a:r>
              <a:rPr kumimoji="0" lang="en-US" sz="4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dissolving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is a physical change)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2771" name="Picture 3" descr="http://dcfud.smorgasblog.com/summer-peach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276600"/>
            <a:ext cx="3429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5 Signs there is a Chemical Change </a:t>
            </a:r>
            <a:br>
              <a:rPr lang="en-US" b="1" u="sng" dirty="0" smtClean="0"/>
            </a:br>
            <a:r>
              <a:rPr lang="en-US" sz="2700" b="1" dirty="0" smtClean="0"/>
              <a:t>(** can occur in Physical Change)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en-US" sz="2700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1699305"/>
            <a:ext cx="84582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4. </a:t>
            </a: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Formation of Gas:</a:t>
            </a:r>
            <a:r>
              <a:rPr lang="en-US" sz="4000" dirty="0" smtClean="0">
                <a:latin typeface="Comic Sans MS" pitchFamily="66" charset="0"/>
                <a:ea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When bubble are given off or smoke.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Ex: smoke </a:t>
            </a: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from </a:t>
            </a: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a fire is CO</a:t>
            </a:r>
            <a:r>
              <a:rPr kumimoji="0" lang="en-US" sz="4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2</a:t>
            </a: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gas, </a:t>
            </a: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or baking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u="sng" dirty="0" smtClean="0">
                <a:latin typeface="Comic Sans MS" pitchFamily="66" charset="0"/>
                <a:ea typeface="Times New Roman" pitchFamily="18" charset="0"/>
              </a:rPr>
              <a:t>Soda &amp;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Vinegar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u="sng" dirty="0" smtClean="0">
                <a:latin typeface="Comic Sans MS" pitchFamily="66" charset="0"/>
              </a:rPr>
              <a:t>Make bubbles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1747" name="Picture 3" descr="http://www.andybrain.com/sciencelab/wp-content/uploads/2007/11/vinegar-and-baking-soda-af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733800"/>
            <a:ext cx="5257800" cy="2846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5 Signs there is a Chemical Change </a:t>
            </a:r>
            <a:br>
              <a:rPr lang="en-US" b="1" u="sng" dirty="0" smtClean="0"/>
            </a:br>
            <a:r>
              <a:rPr lang="en-US" sz="2700" b="1" dirty="0" smtClean="0"/>
              <a:t>(** can occur in Physical Change)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en-US" sz="2700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28600" y="1524000"/>
            <a:ext cx="84582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5. 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Formation of a Solid **: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	The solid is called a </a:t>
            </a:r>
            <a:r>
              <a:rPr kumimoji="0" lang="en-US" sz="3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precipitate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. 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Example: crabs and mussels use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chemicals in their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body to react with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water creating 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solid shell.  Their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shell is the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precipitate!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23" name="Picture 3" descr="http://static.wix.com/media/887fcbb9be16445ededb7234379b65ce.wix_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2800"/>
            <a:ext cx="4484608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5562600"/>
          </a:xfrm>
        </p:spPr>
        <p:txBody>
          <a:bodyPr>
            <a:normAutofit fontScale="90000"/>
          </a:bodyPr>
          <a:lstStyle/>
          <a:p>
            <a:r>
              <a:rPr lang="en-US" dirty="0"/>
              <a:t>2. </a:t>
            </a:r>
            <a:r>
              <a:rPr lang="en-US" b="1" u="sng" dirty="0"/>
              <a:t>Hardness:</a:t>
            </a:r>
            <a:r>
              <a:rPr lang="en-US" dirty="0"/>
              <a:t> 	the ability to scratch or be scratched by other materials</a:t>
            </a:r>
            <a:br>
              <a:rPr lang="en-US" dirty="0"/>
            </a:br>
            <a:r>
              <a:rPr lang="en-US" b="1" u="sng" dirty="0"/>
              <a:t>Ex: diamonds are the hardest minerals and can easily scratch other substances</a:t>
            </a:r>
            <a:r>
              <a:rPr lang="en-US" dirty="0"/>
              <a:t/>
            </a:r>
            <a:br>
              <a:rPr lang="en-US" dirty="0"/>
            </a:br>
            <a:r>
              <a:rPr lang="en-US" b="1" u="sng" dirty="0" smtClean="0"/>
              <a:t>Ex</a:t>
            </a:r>
            <a:r>
              <a:rPr lang="en-US" b="1" u="sng" dirty="0"/>
              <a:t>: If something is 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>scratched </a:t>
            </a:r>
            <a:r>
              <a:rPr lang="en-US" b="1" u="sng" dirty="0"/>
              <a:t>by a penny 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>it </a:t>
            </a:r>
            <a:r>
              <a:rPr lang="en-US" b="1" u="sng" dirty="0"/>
              <a:t>is considered quite 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>soft</a:t>
            </a:r>
            <a:r>
              <a:rPr lang="en-US" b="1" u="sng" dirty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7650" name="Picture 2" descr="http://0.tqn.com/d/geology/1/0/v/Q/1/talc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743200"/>
            <a:ext cx="2968625" cy="3247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4114800"/>
          </a:xfrm>
        </p:spPr>
        <p:txBody>
          <a:bodyPr>
            <a:normAutofit/>
          </a:bodyPr>
          <a:lstStyle/>
          <a:p>
            <a:r>
              <a:rPr lang="en-US" dirty="0"/>
              <a:t>3. </a:t>
            </a:r>
            <a:r>
              <a:rPr lang="en-US" b="1" u="sng" dirty="0"/>
              <a:t>Flammability:</a:t>
            </a:r>
            <a:r>
              <a:rPr lang="en-US" dirty="0"/>
              <a:t>  </a:t>
            </a:r>
            <a:r>
              <a:rPr lang="en-US" dirty="0" smtClean="0"/>
              <a:t>the </a:t>
            </a:r>
            <a:r>
              <a:rPr lang="en-US" dirty="0"/>
              <a:t>ability to burn in the </a:t>
            </a:r>
            <a:r>
              <a:rPr lang="en-US" dirty="0" smtClean="0"/>
              <a:t>presence </a:t>
            </a:r>
            <a:r>
              <a:rPr lang="en-US" dirty="0"/>
              <a:t>of </a:t>
            </a:r>
            <a:r>
              <a:rPr lang="en-US" dirty="0" smtClean="0"/>
              <a:t>Oxygen</a:t>
            </a:r>
            <a:br>
              <a:rPr lang="en-US" dirty="0" smtClean="0"/>
            </a:br>
            <a:r>
              <a:rPr lang="en-US" b="1" dirty="0" smtClean="0"/>
              <a:t>*</a:t>
            </a:r>
            <a:r>
              <a:rPr lang="en-US" b="1" dirty="0"/>
              <a:t>Chemical Property	</a:t>
            </a:r>
            <a:r>
              <a:rPr lang="en-US" b="1" u="sng" dirty="0"/>
              <a:t>Ex: some materials can more easily burn </a:t>
            </a:r>
            <a:r>
              <a:rPr lang="en-US" dirty="0"/>
              <a:t/>
            </a:r>
            <a:br>
              <a:rPr lang="en-US" dirty="0"/>
            </a:br>
            <a:r>
              <a:rPr lang="en-US" b="1" u="sng" dirty="0" smtClean="0"/>
              <a:t>in </a:t>
            </a:r>
            <a:r>
              <a:rPr lang="en-US" b="1" u="sng" dirty="0"/>
              <a:t>oxygen than others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6626" name="Picture 2" descr="http://www.stovesonline.co.uk/stove/img/wood-bur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429000"/>
            <a:ext cx="2990850" cy="2990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4648200"/>
          </a:xfrm>
        </p:spPr>
        <p:txBody>
          <a:bodyPr>
            <a:normAutofit fontScale="90000"/>
          </a:bodyPr>
          <a:lstStyle/>
          <a:p>
            <a:r>
              <a:rPr lang="en-US" dirty="0"/>
              <a:t>4. </a:t>
            </a:r>
            <a:r>
              <a:rPr lang="en-US" b="1" u="sng" dirty="0"/>
              <a:t>Reactivity:</a:t>
            </a:r>
            <a:r>
              <a:rPr lang="en-US" dirty="0"/>
              <a:t>    	the ability to combine with another substance </a:t>
            </a:r>
            <a:r>
              <a:rPr lang="en-US" dirty="0" smtClean="0"/>
              <a:t>in a chemical bond 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*Chemical Property</a:t>
            </a:r>
            <a:r>
              <a:rPr lang="en-US" dirty="0"/>
              <a:t> 	</a:t>
            </a:r>
            <a:br>
              <a:rPr lang="en-US" dirty="0"/>
            </a:br>
            <a:r>
              <a:rPr lang="en-US" dirty="0"/>
              <a:t>	</a:t>
            </a:r>
            <a:r>
              <a:rPr lang="en-US" b="1" u="sng" dirty="0"/>
              <a:t>Ex: Magnesium will easily</a:t>
            </a:r>
            <a:r>
              <a:rPr lang="en-US" dirty="0"/>
              <a:t> </a:t>
            </a:r>
            <a:r>
              <a:rPr lang="en-US" b="1" u="sng" dirty="0"/>
              <a:t>react with water to form Magnesium </a:t>
            </a:r>
            <a:r>
              <a:rPr lang="en-US" b="1" u="sng" dirty="0" err="1" smtClean="0"/>
              <a:t>HydrOxide</a:t>
            </a:r>
            <a:r>
              <a:rPr lang="en-US" b="1" u="sng" dirty="0" smtClean="0"/>
              <a:t> </a:t>
            </a:r>
            <a:r>
              <a:rPr lang="en-US" b="1" u="sng" dirty="0"/>
              <a:t>(</a:t>
            </a:r>
            <a:r>
              <a:rPr lang="en-US" b="1" u="sng" dirty="0" err="1" smtClean="0"/>
              <a:t>MgOH</a:t>
            </a:r>
            <a:r>
              <a:rPr lang="en-US" b="1" u="sng" dirty="0" smtClean="0"/>
              <a:t>) </a:t>
            </a:r>
            <a:r>
              <a:rPr lang="en-US" b="1" u="sng" dirty="0"/>
              <a:t>and 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>hydrogen </a:t>
            </a:r>
            <a:r>
              <a:rPr lang="en-US" b="1" u="sng" dirty="0"/>
              <a:t>Gas (H</a:t>
            </a:r>
            <a:r>
              <a:rPr lang="en-US" b="1" u="sng" baseline="-25000" dirty="0"/>
              <a:t>2</a:t>
            </a:r>
            <a:r>
              <a:rPr lang="en-US" b="1" u="sng" dirty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5602" name="Picture 2" descr="http://img01.ecgo.jp/usr/genkino-mizu/img/09091813513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114942"/>
            <a:ext cx="2085975" cy="3743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0"/>
          </a:xfrm>
        </p:spPr>
        <p:txBody>
          <a:bodyPr>
            <a:normAutofit/>
          </a:bodyPr>
          <a:lstStyle/>
          <a:p>
            <a:r>
              <a:rPr lang="en-US" dirty="0"/>
              <a:t>5. </a:t>
            </a:r>
            <a:r>
              <a:rPr lang="en-US" b="1" u="sng" dirty="0"/>
              <a:t>Density:</a:t>
            </a:r>
            <a:r>
              <a:rPr lang="en-US" dirty="0"/>
              <a:t>  	how heavy a substance </a:t>
            </a:r>
            <a:r>
              <a:rPr lang="en-US" dirty="0" smtClean="0"/>
              <a:t>is   (g/</a:t>
            </a:r>
            <a:r>
              <a:rPr lang="en-US" dirty="0" err="1" smtClean="0"/>
              <a:t>mL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en-US" b="1" u="sng" dirty="0"/>
              <a:t>Ex: gold is extremely heavy, 19.32 </a:t>
            </a:r>
            <a:r>
              <a:rPr lang="en-US" i="1" u="sng" dirty="0"/>
              <a:t>g/cm</a:t>
            </a:r>
            <a:r>
              <a:rPr lang="en-US" b="1" u="sng" baseline="30000" dirty="0"/>
              <a:t>3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4578" name="Picture 2" descr="http://www.australianminesatlas.gov.au/build/images/gol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590800"/>
            <a:ext cx="3619500" cy="4041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3429000"/>
          </a:xfrm>
        </p:spPr>
        <p:txBody>
          <a:bodyPr>
            <a:normAutofit fontScale="90000"/>
          </a:bodyPr>
          <a:lstStyle/>
          <a:p>
            <a:r>
              <a:rPr lang="en-US" dirty="0"/>
              <a:t>6. </a:t>
            </a:r>
            <a:r>
              <a:rPr lang="en-US" b="1" u="sng" dirty="0"/>
              <a:t>Melting point:</a:t>
            </a:r>
            <a:r>
              <a:rPr lang="en-US" dirty="0"/>
              <a:t>  the point at which a solid </a:t>
            </a:r>
            <a:r>
              <a:rPr lang="en-US" dirty="0" smtClean="0"/>
              <a:t>becomes </a:t>
            </a:r>
            <a:r>
              <a:rPr lang="en-US" dirty="0"/>
              <a:t>a liquid</a:t>
            </a:r>
            <a:br>
              <a:rPr lang="en-US" dirty="0"/>
            </a:br>
            <a:r>
              <a:rPr lang="en-US" b="1" u="sng" dirty="0"/>
              <a:t>Ex: Ice (water) becomes a liquid above 0 C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3554" name="Picture 2" descr="http://www.learner.org/courses/essential/physicalsci/images/s4.ice_mel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057400"/>
            <a:ext cx="46482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048000"/>
          </a:xfrm>
        </p:spPr>
        <p:txBody>
          <a:bodyPr>
            <a:normAutofit fontScale="90000"/>
          </a:bodyPr>
          <a:lstStyle/>
          <a:p>
            <a:r>
              <a:rPr lang="en-US" dirty="0"/>
              <a:t>7. </a:t>
            </a:r>
            <a:r>
              <a:rPr lang="en-US" b="1" u="sng" dirty="0"/>
              <a:t>Freezing Point</a:t>
            </a:r>
            <a:r>
              <a:rPr lang="en-US" dirty="0"/>
              <a:t>: 	the point at which a liquid becomes a solid.</a:t>
            </a:r>
            <a:br>
              <a:rPr lang="en-US" dirty="0"/>
            </a:br>
            <a:r>
              <a:rPr lang="en-US" b="1" u="sng" dirty="0"/>
              <a:t>Ex: water freezes into Ice below 0 C.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2530" name="Picture 2" descr="Ice Da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86000"/>
            <a:ext cx="5599736" cy="4203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895600"/>
          </a:xfrm>
        </p:spPr>
        <p:txBody>
          <a:bodyPr>
            <a:normAutofit fontScale="90000"/>
          </a:bodyPr>
          <a:lstStyle/>
          <a:p>
            <a:r>
              <a:rPr lang="en-US" dirty="0"/>
              <a:t>8. </a:t>
            </a:r>
            <a:r>
              <a:rPr lang="en-US" b="1" u="sng" dirty="0"/>
              <a:t>Boiling point:</a:t>
            </a:r>
            <a:r>
              <a:rPr lang="en-US" dirty="0"/>
              <a:t>  	the point at which a liquid becomes a	gas</a:t>
            </a:r>
            <a:br>
              <a:rPr lang="en-US" dirty="0"/>
            </a:br>
            <a:r>
              <a:rPr lang="en-US" b="1" u="sng" dirty="0"/>
              <a:t>Ex: water becomes a gas above 100 C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1506" name="Picture 2" descr="http://3.bp.blogspot.com/_pgLzRG40pD4/S9Z4yYupkpI/AAAAAAAAAOo/9RFzqiyhtK8/s1600/Boiling+W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057400"/>
            <a:ext cx="6858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368</TotalTime>
  <Words>274</Words>
  <Application>Microsoft Office PowerPoint</Application>
  <PresentationFormat>On-screen Show (4:3)</PresentationFormat>
  <Paragraphs>48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Median</vt:lpstr>
      <vt:lpstr>Properties of Matter VOCAB!!</vt:lpstr>
      <vt:lpstr>1. Viscosity:  the ability to resist flowing  (P) Ex: syrup flows more slowly than water and has a high viscosity </vt:lpstr>
      <vt:lpstr>2. Hardness:  the ability to scratch or be scratched by other materials Ex: diamonds are the hardest minerals and can easily scratch other substances Ex: If something is  scratched by a penny  it is considered quite  soft. </vt:lpstr>
      <vt:lpstr>3. Flammability:  the ability to burn in the presence of Oxygen *Chemical Property Ex: some materials can more easily burn  in oxygen than others </vt:lpstr>
      <vt:lpstr>4. Reactivity:     the ability to combine with another substance in a chemical bond  *Chemical Property    Ex: Magnesium will easily react with water to form Magnesium HydrOxide (MgOH) and  hydrogen Gas (H2) </vt:lpstr>
      <vt:lpstr>5. Density:   how heavy a substance is   (g/mL) Ex: gold is extremely heavy, 19.32 g/cm3 </vt:lpstr>
      <vt:lpstr>6. Melting point:  the point at which a solid becomes a liquid Ex: Ice (water) becomes a liquid above 0 C </vt:lpstr>
      <vt:lpstr>7. Freezing Point:  the point at which a liquid becomes a solid. Ex: water freezes into Ice below 0 C. </vt:lpstr>
      <vt:lpstr>8. Boiling point:   the point at which a liquid becomes a gas Ex: water becomes a gas above 100 C </vt:lpstr>
      <vt:lpstr>9. Condensation Pt. : the point at which a gas becomes a liquid. Ex: water vapor in the air will condense into a liquid below 100 C. </vt:lpstr>
      <vt:lpstr>10. Conductivity: the ability to allow heat/electrons to flow through it  Ex: a metal pan can move heat up to the handle   </vt:lpstr>
      <vt:lpstr>11. Maleability:   the ability to be flatten the solid without it shattering Ex: metals can be hammered into thin sheets under when heated or pressure. </vt:lpstr>
      <vt:lpstr>12. Luster: the ability to reflect light/shine Ex: many metals such as gold, copper, aluminum will shine because its surface reflects light.</vt:lpstr>
      <vt:lpstr>13. Solubility:  the ability to be dissolved in a liquid Ex: sugar will easily dissolve in water, however oil will not dissolve in water. </vt:lpstr>
      <vt:lpstr>14. Magnetic: the ability for a substance to be attracted to magnets.  Ex: Iron filing will be attracted to a magnet. </vt:lpstr>
      <vt:lpstr>15. Flexible: The ability to change shapes and then go back to the original shape easily.  Ex: putty is quite  flexible. </vt:lpstr>
      <vt:lpstr>16. Evaporation: The ability to release gases under conditions before the boiling point  Ex: water can evaporate even at room temperature.  If water is in warmer temperature (ex: 100 F) then it will evaporate more quickly.  </vt:lpstr>
      <vt:lpstr>17.  Physical  Property: the material’s ability to change what it looks like but not change what it is.  Ex: malleability, solubility, M.P., B.P., viscosity. </vt:lpstr>
      <vt:lpstr>18. Physical Change: When the materials actually change in someway but do not change what it is.  Ex: change in: textures, shape, size, color,</vt:lpstr>
      <vt:lpstr>19. Chemical Property: the ability of being able to change what it is under  some process   Ex: flammability, reactivity </vt:lpstr>
      <vt:lpstr>20. Chemical Change: When the materials actually change into a new  substance. Atoms are rearranged into new molecules.  Ex: wood is burned and becomes ash (carbon) and carbon dioxide gas.  Any Reaction is a chemical change. </vt:lpstr>
      <vt:lpstr>5 Signs there is a Chemical Change  (** can occur in Physical Change) </vt:lpstr>
      <vt:lpstr>5 Signs there is a Chemical Change  (** can occur in Physical Change) </vt:lpstr>
      <vt:lpstr>5 Signs there is a Chemical Change  (** can occur in Physical Change) </vt:lpstr>
      <vt:lpstr>5 Signs there is a Chemical Change  (** can occur in Physical Change) </vt:lpstr>
      <vt:lpstr>5 Signs there is a Chemical Change  (** can occur in Physical Change) </vt:lpstr>
    </vt:vector>
  </TitlesOfParts>
  <Company>Box Elder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Properties of Matter VOCAB!!</dc:title>
  <dc:creator>Abby Jane Orgill</dc:creator>
  <cp:lastModifiedBy>Abby Jane Orgill</cp:lastModifiedBy>
  <cp:revision>20</cp:revision>
  <dcterms:created xsi:type="dcterms:W3CDTF">2011-01-04T15:49:53Z</dcterms:created>
  <dcterms:modified xsi:type="dcterms:W3CDTF">2011-01-05T17:48:03Z</dcterms:modified>
</cp:coreProperties>
</file>