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5"/>
  </p:notesMasterIdLst>
  <p:sldIdLst>
    <p:sldId id="256" r:id="rId2"/>
    <p:sldId id="269" r:id="rId3"/>
    <p:sldId id="257" r:id="rId4"/>
    <p:sldId id="271" r:id="rId5"/>
    <p:sldId id="259" r:id="rId6"/>
    <p:sldId id="272" r:id="rId7"/>
    <p:sldId id="273" r:id="rId8"/>
    <p:sldId id="260" r:id="rId9"/>
    <p:sldId id="263" r:id="rId10"/>
    <p:sldId id="274" r:id="rId11"/>
    <p:sldId id="275" r:id="rId12"/>
    <p:sldId id="261" r:id="rId13"/>
    <p:sldId id="264" r:id="rId14"/>
    <p:sldId id="276" r:id="rId15"/>
    <p:sldId id="265" r:id="rId16"/>
    <p:sldId id="277" r:id="rId17"/>
    <p:sldId id="266" r:id="rId18"/>
    <p:sldId id="278" r:id="rId19"/>
    <p:sldId id="279" r:id="rId20"/>
    <p:sldId id="267" r:id="rId21"/>
    <p:sldId id="280" r:id="rId22"/>
    <p:sldId id="281" r:id="rId23"/>
    <p:sldId id="2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243" autoAdjust="0"/>
  </p:normalViewPr>
  <p:slideViewPr>
    <p:cSldViewPr>
      <p:cViewPr varScale="1">
        <p:scale>
          <a:sx n="92" d="100"/>
          <a:sy n="92" d="100"/>
        </p:scale>
        <p:origin x="-1476" y="-102"/>
      </p:cViewPr>
      <p:guideLst>
        <p:guide orient="horz" pos="2160"/>
        <p:guide pos="2880"/>
      </p:guideLst>
    </p:cSldViewPr>
  </p:slideViewPr>
  <p:outlineViewPr>
    <p:cViewPr>
      <p:scale>
        <a:sx n="33" d="100"/>
        <a:sy n="33" d="100"/>
      </p:scale>
      <p:origin x="0" y="34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DD030B-8C66-4EB9-916F-D1D454DC0D40}" type="datetimeFigureOut">
              <a:rPr lang="en-US" smtClean="0"/>
              <a:pPr/>
              <a:t>3/27/2012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A2A814-B05F-442C-A65B-4B434AE73813}" type="slidenum">
              <a:rPr lang="en-US" smtClean="0"/>
              <a:pPr/>
              <a:t>‹#›</a:t>
            </a:fld>
            <a:endParaRPr lang="en-US" dirty="0"/>
          </a:p>
        </p:txBody>
      </p:sp>
    </p:spTree>
    <p:extLst>
      <p:ext uri="{BB962C8B-B14F-4D97-AF65-F5344CB8AC3E}">
        <p14:creationId xmlns:p14="http://schemas.microsoft.com/office/powerpoint/2010/main" val="33612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A2A814-B05F-442C-A65B-4B434AE73813}" type="slidenum">
              <a:rPr lang="en-US" smtClean="0"/>
              <a:pPr/>
              <a:t>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ABAE5-82F4-4374-8194-01482D11B71C}"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BABAE5-82F4-4374-8194-01482D11B71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CBF525-4F39-4026-9DBE-D0A4924547D5}" type="datetimeFigureOut">
              <a:rPr lang="en-US" smtClean="0"/>
              <a:pPr/>
              <a:t>3/27/2012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FBABAE5-82F4-4374-8194-01482D11B71C}"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ECBF525-4F39-4026-9DBE-D0A4924547D5}" type="datetimeFigureOut">
              <a:rPr lang="en-US" smtClean="0"/>
              <a:pPr/>
              <a:t>3/27/2012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5FBABAE5-82F4-4374-8194-01482D11B71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ECBF525-4F39-4026-9DBE-D0A4924547D5}" type="datetimeFigureOut">
              <a:rPr lang="en-US" smtClean="0"/>
              <a:pPr/>
              <a:t>3/27/2012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FBABAE5-82F4-4374-8194-01482D11B71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jpeg"/><Relationship Id="rId7" Type="http://schemas.openxmlformats.org/officeDocument/2006/relationships/hyperlink" Target="http://geology.com/rocks/obsidian.shtml" TargetMode="External"/><Relationship Id="rId12" Type="http://schemas.openxmlformats.org/officeDocument/2006/relationships/image" Target="../media/image10.jpeg"/><Relationship Id="rId2" Type="http://schemas.openxmlformats.org/officeDocument/2006/relationships/hyperlink" Target="http://geology.com/rocks/diorite.shtml" TargetMode="External"/><Relationship Id="rId1" Type="http://schemas.openxmlformats.org/officeDocument/2006/relationships/slideLayout" Target="../slideLayouts/slideLayout5.xml"/><Relationship Id="rId6" Type="http://schemas.openxmlformats.org/officeDocument/2006/relationships/image" Target="../media/image7.jpeg"/><Relationship Id="rId11" Type="http://schemas.openxmlformats.org/officeDocument/2006/relationships/hyperlink" Target="http://geology.com/rocks/scoria.shtml" TargetMode="External"/><Relationship Id="rId5" Type="http://schemas.openxmlformats.org/officeDocument/2006/relationships/hyperlink" Target="http://geology.com/rocks/granite.shtml" TargetMode="External"/><Relationship Id="rId10" Type="http://schemas.openxmlformats.org/officeDocument/2006/relationships/image" Target="../media/image9.jpeg"/><Relationship Id="rId4" Type="http://schemas.openxmlformats.org/officeDocument/2006/relationships/image" Target="../media/image6.jpeg"/><Relationship Id="rId9" Type="http://schemas.openxmlformats.org/officeDocument/2006/relationships/hyperlink" Target="http://geology.com/rocks/pumice.s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431059">
            <a:off x="472164" y="1331443"/>
            <a:ext cx="4787780" cy="838200"/>
          </a:xfrm>
        </p:spPr>
        <p:txBody>
          <a:bodyPr/>
          <a:lstStyle/>
          <a:p>
            <a:r>
              <a:rPr lang="en-US" dirty="0" smtClean="0">
                <a:ln w="25400" cmpd="sng">
                  <a:solidFill>
                    <a:schemeClr val="bg2"/>
                  </a:solidFill>
                  <a:prstDash val="solid"/>
                </a:ln>
                <a:solidFill>
                  <a:schemeClr val="bg2">
                    <a:lumMod val="50000"/>
                  </a:schemeClr>
                </a:solidFill>
                <a:effectLst>
                  <a:outerShdw blurRad="38100" dist="38100" dir="2700000" algn="tl">
                    <a:srgbClr val="000000">
                      <a:alpha val="43137"/>
                    </a:srgbClr>
                  </a:outerShdw>
                </a:effectLst>
              </a:rPr>
              <a:t>The rock cycle</a:t>
            </a:r>
            <a:endParaRPr lang="en-US" dirty="0">
              <a:ln w="25400" cmpd="sng">
                <a:solidFill>
                  <a:schemeClr val="bg2"/>
                </a:solidFill>
                <a:prstDash val="solid"/>
              </a:ln>
              <a:solidFill>
                <a:schemeClr val="bg2">
                  <a:lumMod val="5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3200400"/>
            <a:ext cx="7696200" cy="2133600"/>
          </a:xfrm>
        </p:spPr>
        <p:txBody>
          <a:bodyPr>
            <a:normAutofit/>
          </a:bodyPr>
          <a:lstStyle/>
          <a:p>
            <a:pPr algn="l"/>
            <a:r>
              <a:rPr lang="en-US" dirty="0" smtClean="0"/>
              <a:t>Imagery Lesson:</a:t>
            </a:r>
          </a:p>
          <a:p>
            <a:pPr algn="l"/>
            <a:r>
              <a:rPr lang="en-US" dirty="0" smtClean="0"/>
              <a:t>For each step in the rock cycle you will imagine that you are rock going through the rock cycle.  After imagining what would happen to you at each step you will fill in your chart and draw a simple picture at each step</a:t>
            </a:r>
            <a:r>
              <a:rPr lang="en-US" dirty="0" smtClean="0"/>
              <a:t>.  *The only writing required is the pages explaining the rock cycle diagram.</a:t>
            </a:r>
            <a:endParaRPr lang="en-US" dirty="0" smtClean="0"/>
          </a:p>
          <a:p>
            <a:pPr algn="l"/>
            <a:endParaRPr lang="en-US" dirty="0"/>
          </a:p>
        </p:txBody>
      </p:sp>
      <p:sp>
        <p:nvSpPr>
          <p:cNvPr id="5" name="TextBox 4"/>
          <p:cNvSpPr txBox="1"/>
          <p:nvPr/>
        </p:nvSpPr>
        <p:spPr>
          <a:xfrm>
            <a:off x="4876800" y="1905000"/>
            <a:ext cx="3698448" cy="769441"/>
          </a:xfrm>
          <a:prstGeom prst="rect">
            <a:avLst/>
          </a:prstGeom>
          <a:noFill/>
        </p:spPr>
        <p:txBody>
          <a:bodyPr wrap="none" rtlCol="0">
            <a:spAutoFit/>
          </a:bodyPr>
          <a:lstStyle/>
          <a:p>
            <a:r>
              <a:rPr lang="en-US" sz="4400" dirty="0" smtClean="0"/>
              <a:t>I am a ROCK!</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tIns="32146"/>
          <a:lstStyle/>
          <a:p>
            <a:pPr>
              <a:defRPr/>
            </a:pPr>
            <a:fld id="{A5CA8FD4-EF48-4A7F-99CC-C17FF117F296}" type="slidenum">
              <a:rPr lang="en-US"/>
              <a:pPr>
                <a:defRPr/>
              </a:pPr>
              <a:t>10</a:t>
            </a:fld>
            <a:endParaRPr lang="en-US"/>
          </a:p>
        </p:txBody>
      </p:sp>
      <p:sp>
        <p:nvSpPr>
          <p:cNvPr id="79875"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79876"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cxnSp>
        <p:nvCxnSpPr>
          <p:cNvPr id="79877" name="AutoShape 3"/>
          <p:cNvCxnSpPr>
            <a:cxnSpLocks noChangeShapeType="1"/>
            <a:stCxn id="79875" idx="0"/>
            <a:endCxn id="79879"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79878"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79879" name="Rectangle 5"/>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pitchFamily="18" charset="0"/>
                <a:cs typeface="Times New Roman" pitchFamily="18" charset="0"/>
                <a:sym typeface="Times New Roman" pitchFamily="18"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68614" name="Freeform 6"/>
          <p:cNvSpPr>
            <a:spLocks/>
          </p:cNvSpPr>
          <p:nvPr/>
        </p:nvSpPr>
        <p:spPr bwMode="auto">
          <a:xfrm rot="-5400000">
            <a:off x="1813285" y="738374"/>
            <a:ext cx="1585020" cy="16240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79881" name="AutoShape 7"/>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68616" name="AutoShape 8"/>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68617" name="Rectangle 9"/>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pitchFamily="18" charset="0"/>
                <a:cs typeface="Times New Roman" pitchFamily="18" charset="0"/>
                <a:sym typeface="Times New Roman" pitchFamily="18" charset="0"/>
              </a:rPr>
              <a:t>Uplift</a:t>
            </a:r>
          </a:p>
        </p:txBody>
      </p:sp>
      <p:sp>
        <p:nvSpPr>
          <p:cNvPr id="79884" name="Rectangle 10"/>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
        <p:nvSpPr>
          <p:cNvPr id="68619" name="Rectangle 11"/>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Weathering</a:t>
            </a:r>
          </a:p>
        </p:txBody>
      </p:sp>
      <p:pic>
        <p:nvPicPr>
          <p:cNvPr id="68620" name="Picture 12"/>
          <p:cNvPicPr>
            <a:picLocks noChangeArrowheads="1"/>
          </p:cNvPicPr>
          <p:nvPr/>
        </p:nvPicPr>
        <p:blipFill>
          <a:blip r:embed="rId2" cstate="print"/>
          <a:srcRect/>
          <a:stretch>
            <a:fillRect/>
          </a:stretch>
        </p:blipFill>
        <p:spPr bwMode="auto">
          <a:xfrm>
            <a:off x="4036219" y="151805"/>
            <a:ext cx="4572000" cy="465236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68617"/>
                                        </p:tgtEl>
                                        <p:attrNameLst>
                                          <p:attrName>style.visibility</p:attrName>
                                        </p:attrNameLst>
                                      </p:cBhvr>
                                      <p:to>
                                        <p:strVal val="visible"/>
                                      </p:to>
                                    </p:set>
                                    <p:anim calcmode="lin" valueType="num">
                                      <p:cBhvr additive="base">
                                        <p:cTn id="7" dur="500" fill="hold"/>
                                        <p:tgtEl>
                                          <p:spTgt spid="68617"/>
                                        </p:tgtEl>
                                        <p:attrNameLst>
                                          <p:attrName>ppt_x</p:attrName>
                                        </p:attrNameLst>
                                      </p:cBhvr>
                                      <p:tavLst>
                                        <p:tav tm="0">
                                          <p:val>
                                            <p:strVal val="#ppt_x"/>
                                          </p:val>
                                        </p:tav>
                                        <p:tav tm="100000">
                                          <p:val>
                                            <p:strVal val="#ppt_x"/>
                                          </p:val>
                                        </p:tav>
                                      </p:tavLst>
                                    </p:anim>
                                    <p:anim calcmode="lin" valueType="num">
                                      <p:cBhvr additive="base">
                                        <p:cTn id="8" dur="500" fill="hold"/>
                                        <p:tgtEl>
                                          <p:spTgt spid="6861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22" presetClass="entr" presetSubtype="4" fill="hold" grpId="0" nodeType="afterEffect">
                                  <p:stCondLst>
                                    <p:cond delay="500"/>
                                  </p:stCondLst>
                                  <p:childTnLst>
                                    <p:set>
                                      <p:cBhvr>
                                        <p:cTn id="11" dur="1" fill="hold">
                                          <p:stCondLst>
                                            <p:cond delay="0"/>
                                          </p:stCondLst>
                                        </p:cTn>
                                        <p:tgtEl>
                                          <p:spTgt spid="68616"/>
                                        </p:tgtEl>
                                        <p:attrNameLst>
                                          <p:attrName>style.visibility</p:attrName>
                                        </p:attrNameLst>
                                      </p:cBhvr>
                                      <p:to>
                                        <p:strVal val="visible"/>
                                      </p:to>
                                    </p:set>
                                    <p:animEffect transition="in" filter="wipe(down)">
                                      <p:cBhvr>
                                        <p:cTn id="12" dur="500"/>
                                        <p:tgtEl>
                                          <p:spTgt spid="686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614"/>
                                        </p:tgtEl>
                                        <p:attrNameLst>
                                          <p:attrName>style.visibility</p:attrName>
                                        </p:attrNameLst>
                                      </p:cBhvr>
                                      <p:to>
                                        <p:strVal val="visible"/>
                                      </p:to>
                                    </p:set>
                                    <p:animEffect transition="in" filter="wipe(left)">
                                      <p:cBhvr>
                                        <p:cTn id="17" dur="500"/>
                                        <p:tgtEl>
                                          <p:spTgt spid="68614"/>
                                        </p:tgtEl>
                                      </p:cBhvr>
                                    </p:animEffect>
                                  </p:childTnLst>
                                </p:cTn>
                              </p:par>
                            </p:childTnLst>
                          </p:cTn>
                        </p:par>
                        <p:par>
                          <p:cTn id="18" fill="hold" nodeType="afterGroup">
                            <p:stCondLst>
                              <p:cond delay="500"/>
                            </p:stCondLst>
                            <p:childTnLst>
                              <p:par>
                                <p:cTn id="19" presetID="22" presetClass="entr" presetSubtype="8" fill="hold" nodeType="afterEffect">
                                  <p:stCondLst>
                                    <p:cond delay="500"/>
                                  </p:stCondLst>
                                  <p:childTnLst>
                                    <p:set>
                                      <p:cBhvr>
                                        <p:cTn id="20" dur="1" fill="hold">
                                          <p:stCondLst>
                                            <p:cond delay="0"/>
                                          </p:stCondLst>
                                        </p:cTn>
                                        <p:tgtEl>
                                          <p:spTgt spid="68620"/>
                                        </p:tgtEl>
                                        <p:attrNameLst>
                                          <p:attrName>style.visibility</p:attrName>
                                        </p:attrNameLst>
                                      </p:cBhvr>
                                      <p:to>
                                        <p:strVal val="visible"/>
                                      </p:to>
                                    </p:set>
                                    <p:animEffect transition="in" filter="wipe(left)">
                                      <p:cBhvr>
                                        <p:cTn id="21" dur="500"/>
                                        <p:tgtEl>
                                          <p:spTgt spid="68620"/>
                                        </p:tgtEl>
                                      </p:cBhvr>
                                    </p:animEffect>
                                  </p:childTnLst>
                                </p:cTn>
                              </p:par>
                            </p:childTnLst>
                          </p:cTn>
                        </p:par>
                        <p:par>
                          <p:cTn id="22" fill="hold" nodeType="afterGroup">
                            <p:stCondLst>
                              <p:cond delay="1500"/>
                            </p:stCondLst>
                            <p:childTnLst>
                              <p:par>
                                <p:cTn id="23" presetID="1" presetClass="entr" presetSubtype="0" fill="hold" grpId="0" nodeType="afterEffect">
                                  <p:stCondLst>
                                    <p:cond delay="1"/>
                                  </p:stCondLst>
                                  <p:childTnLst>
                                    <p:set>
                                      <p:cBhvr>
                                        <p:cTn id="24" dur="1" fill="hold">
                                          <p:stCondLst>
                                            <p:cond delay="499"/>
                                          </p:stCondLst>
                                        </p:cTn>
                                        <p:tgtEl>
                                          <p:spTgt spid="686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animBg="1"/>
      <p:bldP spid="68616" grpId="0" animBg="1"/>
      <p:bldP spid="68617" grpId="0" autoUpdateAnimBg="0"/>
      <p:bldP spid="68619"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2"/>
          </p:nvPr>
        </p:nvSpPr>
        <p:spPr/>
        <p:txBody>
          <a:bodyPr tIns="32146"/>
          <a:lstStyle/>
          <a:p>
            <a:pPr>
              <a:defRPr/>
            </a:pPr>
            <a:fld id="{757B601A-BC00-49E0-BB41-816F0241BFEF}" type="slidenum">
              <a:rPr lang="en-US"/>
              <a:pPr>
                <a:defRPr/>
              </a:pPr>
              <a:t>11</a:t>
            </a:fld>
            <a:endParaRPr lang="en-US"/>
          </a:p>
        </p:txBody>
      </p:sp>
      <p:sp>
        <p:nvSpPr>
          <p:cNvPr id="80899"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0900"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cxnSp>
        <p:nvCxnSpPr>
          <p:cNvPr id="80901" name="AutoShape 3"/>
          <p:cNvCxnSpPr>
            <a:cxnSpLocks noChangeShapeType="1"/>
            <a:stCxn id="80899" idx="0"/>
            <a:endCxn id="80903"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0902"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80903" name="Rectangle 5"/>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pitchFamily="18" charset="0"/>
                <a:cs typeface="Times New Roman" pitchFamily="18" charset="0"/>
                <a:sym typeface="Times New Roman" pitchFamily="18"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0904" name="Rectangle 6"/>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SEDIMENT</a:t>
            </a:r>
          </a:p>
        </p:txBody>
      </p:sp>
      <p:sp>
        <p:nvSpPr>
          <p:cNvPr id="80905" name="Freeform 7"/>
          <p:cNvSpPr>
            <a:spLocks/>
          </p:cNvSpPr>
          <p:nvPr/>
        </p:nvSpPr>
        <p:spPr bwMode="auto">
          <a:xfrm rot="-5400000">
            <a:off x="1813285" y="738374"/>
            <a:ext cx="1585020" cy="1624087"/>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80906" name="AutoShape 8"/>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0907" name="AutoShape 9"/>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0908" name="Rectangle 10"/>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pitchFamily="18" charset="0"/>
                <a:cs typeface="Times New Roman" pitchFamily="18" charset="0"/>
                <a:sym typeface="Times New Roman" pitchFamily="18" charset="0"/>
              </a:rPr>
              <a:t>Uplift</a:t>
            </a:r>
          </a:p>
        </p:txBody>
      </p:sp>
      <p:sp>
        <p:nvSpPr>
          <p:cNvPr id="80909" name="Rectangle 11"/>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
        <p:nvSpPr>
          <p:cNvPr id="80910" name="Rectangle 12"/>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Weathering</a:t>
            </a:r>
          </a:p>
        </p:txBody>
      </p:sp>
      <p:pic>
        <p:nvPicPr>
          <p:cNvPr id="80911" name="Picture 13"/>
          <p:cNvPicPr>
            <a:picLocks noChangeArrowheads="1"/>
          </p:cNvPicPr>
          <p:nvPr/>
        </p:nvPicPr>
        <p:blipFill>
          <a:blip r:embed="rId2" cstate="print"/>
          <a:srcRect/>
          <a:stretch>
            <a:fillRect/>
          </a:stretch>
        </p:blipFill>
        <p:spPr bwMode="auto">
          <a:xfrm>
            <a:off x="4268390" y="1141885"/>
            <a:ext cx="4438055" cy="3648893"/>
          </a:xfrm>
          <a:prstGeom prst="rect">
            <a:avLst/>
          </a:prstGeom>
          <a:noFill/>
          <a:ln w="9525">
            <a:noFill/>
            <a:miter lim="800000"/>
            <a:headEnd/>
            <a:tailEnd/>
          </a:ln>
        </p:spPr>
      </p:pic>
      <p:sp>
        <p:nvSpPr>
          <p:cNvPr id="80912" name="Oval 14"/>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0913" name="Rectangle 15"/>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SEDIMENT</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3" name="Picture 15"/>
          <p:cNvPicPr>
            <a:picLocks noChangeAspect="1" noChangeArrowheads="1"/>
          </p:cNvPicPr>
          <p:nvPr/>
        </p:nvPicPr>
        <p:blipFill>
          <a:blip r:embed="rId2" cstate="print"/>
          <a:srcRect/>
          <a:stretch>
            <a:fillRect/>
          </a:stretch>
        </p:blipFill>
        <p:spPr bwMode="auto">
          <a:xfrm>
            <a:off x="0" y="1365076"/>
            <a:ext cx="9144000" cy="5492924"/>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pPr algn="ctr"/>
            <a:r>
              <a:rPr lang="en-US" sz="3200" dirty="0" smtClean="0"/>
              <a:t>The weathered sediments continue </a:t>
            </a:r>
            <a:r>
              <a:rPr lang="en-US" sz="3200" u="sng" dirty="0" smtClean="0"/>
              <a:t>erosion</a:t>
            </a:r>
            <a:r>
              <a:rPr lang="en-US" sz="3200" dirty="0" smtClean="0"/>
              <a:t> and are </a:t>
            </a:r>
            <a:r>
              <a:rPr lang="en-US" sz="3200" u="sng" dirty="0" smtClean="0"/>
              <a:t>transported</a:t>
            </a:r>
            <a:r>
              <a:rPr lang="en-US" sz="3200" dirty="0" smtClean="0"/>
              <a:t> by rivers, wind, etc.</a:t>
            </a:r>
            <a:endParaRPr lang="en-US" sz="3200" dirty="0"/>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2063"/>
                                        </p:tgtEl>
                                        <p:attrNameLst>
                                          <p:attrName>style.visibility</p:attrName>
                                        </p:attrNameLst>
                                      </p:cBhvr>
                                      <p:to>
                                        <p:strVal val="visible"/>
                                      </p:to>
                                    </p:set>
                                    <p:animEffect transition="in" filter="wheel(8)">
                                      <p:cBhvr>
                                        <p:cTn id="7" dur="1000"/>
                                        <p:tgtEl>
                                          <p:spTgt spid="2063"/>
                                        </p:tgtEl>
                                      </p:cBhvr>
                                    </p:animEffect>
                                  </p:childTnLst>
                                </p:cTn>
                              </p:par>
                            </p:childTnLst>
                          </p:cTn>
                        </p:par>
                        <p:par>
                          <p:cTn id="8" fill="hold">
                            <p:stCondLst>
                              <p:cond delay="1000"/>
                            </p:stCondLst>
                            <p:childTnLst>
                              <p:par>
                                <p:cTn id="9" presetID="6" presetClass="emph" presetSubtype="0" fill="hold" nodeType="afterEffect">
                                  <p:stCondLst>
                                    <p:cond delay="0"/>
                                  </p:stCondLst>
                                  <p:childTnLst>
                                    <p:animScale>
                                      <p:cBhvr>
                                        <p:cTn id="10" dur="2000" fill="hold"/>
                                        <p:tgtEl>
                                          <p:spTgt spid="2063"/>
                                        </p:tgtEl>
                                      </p:cBhvr>
                                      <p:by x="14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accent2">
                    <a:lumMod val="60000"/>
                    <a:lumOff val="40000"/>
                  </a:schemeClr>
                </a:solidFill>
              </a:rPr>
              <a:t>The sediments are next deposited.</a:t>
            </a:r>
            <a:endParaRPr lang="en-US" dirty="0">
              <a:solidFill>
                <a:schemeClr val="accent2">
                  <a:lumMod val="60000"/>
                  <a:lumOff val="40000"/>
                </a:schemeClr>
              </a:solidFill>
            </a:endParaRPr>
          </a:p>
        </p:txBody>
      </p:sp>
      <p:pic>
        <p:nvPicPr>
          <p:cNvPr id="3078" name="Picture 6" descr="C:\Documents and Settings\Owner\Local Settings\Temporary Internet Files\Content.IE5\YUIAUNC3\MCDD01733_0000[1].wmf"/>
          <p:cNvPicPr>
            <a:picLocks noChangeAspect="1" noChangeArrowheads="1"/>
          </p:cNvPicPr>
          <p:nvPr/>
        </p:nvPicPr>
        <p:blipFill>
          <a:blip r:embed="rId2" cstate="print"/>
          <a:srcRect/>
          <a:stretch>
            <a:fillRect/>
          </a:stretch>
        </p:blipFill>
        <p:spPr bwMode="auto">
          <a:xfrm rot="5400000">
            <a:off x="4401637" y="1513965"/>
            <a:ext cx="340721" cy="9144002"/>
          </a:xfrm>
          <a:prstGeom prst="rect">
            <a:avLst/>
          </a:prstGeom>
          <a:noFill/>
          <a:scene3d>
            <a:camera prst="orthographicFront">
              <a:rot lat="300000" lon="0" rev="0"/>
            </a:camera>
            <a:lightRig rig="threePt" dir="t"/>
          </a:scene3d>
        </p:spPr>
      </p:pic>
      <p:pic>
        <p:nvPicPr>
          <p:cNvPr id="3081" name="Picture 9" descr="http://www.mwwg.org.au/pic10/2-partialdrying.jpg"/>
          <p:cNvPicPr>
            <a:picLocks noChangeAspect="1" noChangeArrowheads="1"/>
          </p:cNvPicPr>
          <p:nvPr/>
        </p:nvPicPr>
        <p:blipFill>
          <a:blip r:embed="rId3" cstate="print"/>
          <a:srcRect/>
          <a:stretch>
            <a:fillRect/>
          </a:stretch>
        </p:blipFill>
        <p:spPr bwMode="auto">
          <a:xfrm>
            <a:off x="0" y="1371600"/>
            <a:ext cx="9144000" cy="6343650"/>
          </a:xfrm>
          <a:prstGeom prst="rect">
            <a:avLst/>
          </a:prstGeom>
          <a:noFill/>
        </p:spPr>
      </p:pic>
    </p:spTree>
  </p:cSld>
  <p:clrMapOvr>
    <a:masterClrMapping/>
  </p:clrMapOvr>
  <p:transition>
    <p:wipe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Slide Number Placeholder 3"/>
          <p:cNvSpPr>
            <a:spLocks noGrp="1"/>
          </p:cNvSpPr>
          <p:nvPr>
            <p:ph type="sldNum" sz="quarter" idx="10"/>
          </p:nvPr>
        </p:nvSpPr>
        <p:spPr/>
        <p:txBody>
          <a:bodyPr tIns="32146"/>
          <a:lstStyle/>
          <a:p>
            <a:pPr>
              <a:defRPr/>
            </a:pPr>
            <a:fld id="{92B7A9CF-5124-4D80-A7C1-6E6E8D961351}" type="slidenum">
              <a:rPr lang="en-US"/>
              <a:pPr>
                <a:defRPr/>
              </a:pPr>
              <a:t>14</a:t>
            </a:fld>
            <a:endParaRPr lang="en-US"/>
          </a:p>
        </p:txBody>
      </p:sp>
      <p:sp>
        <p:nvSpPr>
          <p:cNvPr id="81923"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1924"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cxnSp>
        <p:nvCxnSpPr>
          <p:cNvPr id="81925" name="AutoShape 3"/>
          <p:cNvCxnSpPr>
            <a:cxnSpLocks noChangeShapeType="1"/>
            <a:stCxn id="81923" idx="0"/>
            <a:endCxn id="81927"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1926"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81927" name="Rectangle 5"/>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pitchFamily="18" charset="0"/>
                <a:cs typeface="Times New Roman" pitchFamily="18" charset="0"/>
                <a:sym typeface="Times New Roman" pitchFamily="18"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1928" name="Oval 6"/>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1929" name="Rectangle 7"/>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SEDIMENT</a:t>
            </a:r>
          </a:p>
        </p:txBody>
      </p:sp>
      <p:cxnSp>
        <p:nvCxnSpPr>
          <p:cNvPr id="81930" name="AutoShape 8"/>
          <p:cNvCxnSpPr>
            <a:cxnSpLocks noChangeShapeType="1"/>
            <a:stCxn id="81927" idx="0"/>
            <a:endCxn id="81928" idx="0"/>
          </p:cNvCxnSpPr>
          <p:nvPr/>
        </p:nvCxnSpPr>
        <p:spPr bwMode="auto">
          <a:xfrm rot="10800000" flipH="1">
            <a:off x="1795984" y="759023"/>
            <a:ext cx="2661047" cy="2389808"/>
          </a:xfrm>
          <a:prstGeom prst="straightConnector1">
            <a:avLst/>
          </a:prstGeom>
          <a:noFill/>
          <a:ln w="38100">
            <a:solidFill>
              <a:schemeClr val="tx1"/>
            </a:solidFill>
            <a:miter lim="800000"/>
            <a:headEnd/>
            <a:tailEnd type="triangle" w="med" len="med"/>
          </a:ln>
        </p:spPr>
      </p:cxnSp>
      <p:sp>
        <p:nvSpPr>
          <p:cNvPr id="70665" name="Rectangle 9"/>
          <p:cNvSpPr>
            <a:spLocks/>
          </p:cNvSpPr>
          <p:nvPr/>
        </p:nvSpPr>
        <p:spPr bwMode="auto">
          <a:xfrm>
            <a:off x="5866805" y="2821781"/>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SEDIMENTARY</a:t>
            </a:r>
          </a:p>
        </p:txBody>
      </p:sp>
      <p:cxnSp>
        <p:nvCxnSpPr>
          <p:cNvPr id="70666" name="AutoShape 10"/>
          <p:cNvCxnSpPr>
            <a:cxnSpLocks noChangeShapeType="1"/>
            <a:stCxn id="81928" idx="0"/>
            <a:endCxn id="70665" idx="0"/>
          </p:cNvCxnSpPr>
          <p:nvPr/>
        </p:nvCxnSpPr>
        <p:spPr bwMode="auto">
          <a:xfrm>
            <a:off x="4455914" y="759023"/>
            <a:ext cx="2749228" cy="2299395"/>
          </a:xfrm>
          <a:prstGeom prst="straightConnector1">
            <a:avLst/>
          </a:prstGeom>
          <a:noFill/>
          <a:ln w="38100">
            <a:solidFill>
              <a:schemeClr val="tx1"/>
            </a:solidFill>
            <a:miter lim="800000"/>
            <a:headEnd/>
            <a:tailEnd type="triangle" w="med" len="med"/>
          </a:ln>
        </p:spPr>
      </p:cxnSp>
      <p:sp>
        <p:nvSpPr>
          <p:cNvPr id="81933" name="AutoShape 11"/>
          <p:cNvSpPr>
            <a:spLocks/>
          </p:cNvSpPr>
          <p:nvPr/>
        </p:nvSpPr>
        <p:spPr bwMode="auto">
          <a:xfrm>
            <a:off x="7849195" y="383976"/>
            <a:ext cx="839391" cy="839391"/>
          </a:xfrm>
          <a:custGeom>
            <a:avLst/>
            <a:gdLst>
              <a:gd name="T0" fmla="*/ 1193800 w 21600"/>
              <a:gd name="T1" fmla="*/ 596900 h 21600"/>
              <a:gd name="T2" fmla="*/ 952940 w 21600"/>
              <a:gd name="T3" fmla="*/ 511234 h 21600"/>
              <a:gd name="T4" fmla="*/ 952940 w 21600"/>
              <a:gd name="T5" fmla="*/ 682566 h 21600"/>
              <a:gd name="T6" fmla="*/ 1193800 w 21600"/>
              <a:gd name="T7" fmla="*/ 596900 h 21600"/>
              <a:gd name="T8" fmla="*/ 1018930 w 21600"/>
              <a:gd name="T9" fmla="*/ 174814 h 21600"/>
              <a:gd name="T10" fmla="*/ 788074 w 21600"/>
              <a:gd name="T11" fmla="*/ 284578 h 21600"/>
              <a:gd name="T12" fmla="*/ 909222 w 21600"/>
              <a:gd name="T13" fmla="*/ 405726 h 21600"/>
              <a:gd name="T14" fmla="*/ 1018930 w 21600"/>
              <a:gd name="T15" fmla="*/ 174814 h 21600"/>
              <a:gd name="T16" fmla="*/ 596900 w 21600"/>
              <a:gd name="T17" fmla="*/ 0 h 21600"/>
              <a:gd name="T18" fmla="*/ 511234 w 21600"/>
              <a:gd name="T19" fmla="*/ 240860 h 21600"/>
              <a:gd name="T20" fmla="*/ 682566 w 21600"/>
              <a:gd name="T21" fmla="*/ 240860 h 21600"/>
              <a:gd name="T22" fmla="*/ 596900 w 21600"/>
              <a:gd name="T23" fmla="*/ 0 h 21600"/>
              <a:gd name="T24" fmla="*/ 174814 w 21600"/>
              <a:gd name="T25" fmla="*/ 174814 h 21600"/>
              <a:gd name="T26" fmla="*/ 284578 w 21600"/>
              <a:gd name="T27" fmla="*/ 405726 h 21600"/>
              <a:gd name="T28" fmla="*/ 405726 w 21600"/>
              <a:gd name="T29" fmla="*/ 284578 h 21600"/>
              <a:gd name="T30" fmla="*/ 174814 w 21600"/>
              <a:gd name="T31" fmla="*/ 174814 h 21600"/>
              <a:gd name="T32" fmla="*/ 0 w 21600"/>
              <a:gd name="T33" fmla="*/ 596900 h 21600"/>
              <a:gd name="T34" fmla="*/ 240860 w 21600"/>
              <a:gd name="T35" fmla="*/ 682566 h 21600"/>
              <a:gd name="T36" fmla="*/ 240860 w 21600"/>
              <a:gd name="T37" fmla="*/ 511234 h 21600"/>
              <a:gd name="T38" fmla="*/ 0 w 21600"/>
              <a:gd name="T39" fmla="*/ 596900 h 21600"/>
              <a:gd name="T40" fmla="*/ 174814 w 21600"/>
              <a:gd name="T41" fmla="*/ 1018930 h 21600"/>
              <a:gd name="T42" fmla="*/ 405726 w 21600"/>
              <a:gd name="T43" fmla="*/ 909222 h 21600"/>
              <a:gd name="T44" fmla="*/ 284578 w 21600"/>
              <a:gd name="T45" fmla="*/ 788074 h 21600"/>
              <a:gd name="T46" fmla="*/ 174814 w 21600"/>
              <a:gd name="T47" fmla="*/ 1018930 h 21600"/>
              <a:gd name="T48" fmla="*/ 596900 w 21600"/>
              <a:gd name="T49" fmla="*/ 1193800 h 21600"/>
              <a:gd name="T50" fmla="*/ 682566 w 21600"/>
              <a:gd name="T51" fmla="*/ 952940 h 21600"/>
              <a:gd name="T52" fmla="*/ 511234 w 21600"/>
              <a:gd name="T53" fmla="*/ 952940 h 21600"/>
              <a:gd name="T54" fmla="*/ 596900 w 21600"/>
              <a:gd name="T55" fmla="*/ 1193800 h 21600"/>
              <a:gd name="T56" fmla="*/ 1018930 w 21600"/>
              <a:gd name="T57" fmla="*/ 1018930 h 21600"/>
              <a:gd name="T58" fmla="*/ 909222 w 21600"/>
              <a:gd name="T59" fmla="*/ 788074 h 21600"/>
              <a:gd name="T60" fmla="*/ 788074 w 21600"/>
              <a:gd name="T61" fmla="*/ 909222 h 21600"/>
              <a:gd name="T62" fmla="*/ 1018930 w 21600"/>
              <a:gd name="T63" fmla="*/ 1018930 h 21600"/>
              <a:gd name="T64" fmla="*/ 596900 w 21600"/>
              <a:gd name="T65" fmla="*/ 298450 h 21600"/>
              <a:gd name="T66" fmla="*/ 298450 w 21600"/>
              <a:gd name="T67" fmla="*/ 596900 h 21600"/>
              <a:gd name="T68" fmla="*/ 596900 w 21600"/>
              <a:gd name="T69" fmla="*/ 895350 h 21600"/>
              <a:gd name="T70" fmla="*/ 895350 w 21600"/>
              <a:gd name="T71" fmla="*/ 596900 h 21600"/>
              <a:gd name="T72" fmla="*/ 596900 w 21600"/>
              <a:gd name="T73" fmla="*/ 298450 h 21600"/>
              <a:gd name="T74" fmla="*/ 596900 w 21600"/>
              <a:gd name="T75" fmla="*/ 29845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1600" y="10800"/>
                </a:moveTo>
                <a:lnTo>
                  <a:pt x="17242" y="9250"/>
                </a:lnTo>
                <a:lnTo>
                  <a:pt x="17242" y="12350"/>
                </a:lnTo>
                <a:lnTo>
                  <a:pt x="21600" y="10800"/>
                </a:lnTo>
                <a:close/>
                <a:moveTo>
                  <a:pt x="18436" y="3163"/>
                </a:moveTo>
                <a:lnTo>
                  <a:pt x="14259" y="5149"/>
                </a:lnTo>
                <a:lnTo>
                  <a:pt x="16451" y="7341"/>
                </a:lnTo>
                <a:lnTo>
                  <a:pt x="18436" y="3163"/>
                </a:lnTo>
                <a:close/>
                <a:moveTo>
                  <a:pt x="10800" y="0"/>
                </a:moveTo>
                <a:lnTo>
                  <a:pt x="9250" y="4358"/>
                </a:lnTo>
                <a:lnTo>
                  <a:pt x="12350" y="4358"/>
                </a:lnTo>
                <a:lnTo>
                  <a:pt x="10800" y="0"/>
                </a:lnTo>
                <a:close/>
                <a:moveTo>
                  <a:pt x="3163" y="3163"/>
                </a:moveTo>
                <a:lnTo>
                  <a:pt x="5149" y="7341"/>
                </a:lnTo>
                <a:lnTo>
                  <a:pt x="7341" y="5149"/>
                </a:lnTo>
                <a:lnTo>
                  <a:pt x="3163" y="3163"/>
                </a:lnTo>
                <a:close/>
                <a:moveTo>
                  <a:pt x="0" y="10800"/>
                </a:moveTo>
                <a:lnTo>
                  <a:pt x="4358" y="12350"/>
                </a:lnTo>
                <a:lnTo>
                  <a:pt x="4358" y="9250"/>
                </a:lnTo>
                <a:lnTo>
                  <a:pt x="0" y="10800"/>
                </a:lnTo>
                <a:close/>
                <a:moveTo>
                  <a:pt x="3163" y="18436"/>
                </a:moveTo>
                <a:lnTo>
                  <a:pt x="7341" y="16451"/>
                </a:lnTo>
                <a:lnTo>
                  <a:pt x="5149" y="14259"/>
                </a:lnTo>
                <a:lnTo>
                  <a:pt x="3163" y="18436"/>
                </a:lnTo>
                <a:close/>
                <a:moveTo>
                  <a:pt x="10800" y="21600"/>
                </a:moveTo>
                <a:lnTo>
                  <a:pt x="12350" y="17242"/>
                </a:lnTo>
                <a:lnTo>
                  <a:pt x="9250" y="17242"/>
                </a:lnTo>
                <a:lnTo>
                  <a:pt x="10800" y="21600"/>
                </a:lnTo>
                <a:close/>
                <a:moveTo>
                  <a:pt x="18436" y="18436"/>
                </a:moveTo>
                <a:lnTo>
                  <a:pt x="16451" y="14259"/>
                </a:lnTo>
                <a:lnTo>
                  <a:pt x="14259" y="16451"/>
                </a:lnTo>
                <a:lnTo>
                  <a:pt x="18436" y="18436"/>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moveTo>
                  <a:pt x="10800" y="5400"/>
                </a:moveTo>
              </a:path>
            </a:pathLst>
          </a:custGeom>
          <a:solidFill>
            <a:srgbClr val="FFEA18"/>
          </a:solidFill>
          <a:ln w="9525">
            <a:solidFill>
              <a:schemeClr val="tx1"/>
            </a:solidFill>
            <a:miter lim="800000"/>
            <a:headEnd/>
            <a:tailEnd/>
          </a:ln>
        </p:spPr>
        <p:txBody>
          <a:bodyPr lIns="0" tIns="0" rIns="0" bIns="0"/>
          <a:lstStyle/>
          <a:p>
            <a:endParaRPr lang="en-US"/>
          </a:p>
        </p:txBody>
      </p:sp>
      <p:sp>
        <p:nvSpPr>
          <p:cNvPr id="81934" name="AutoShape 12"/>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1935" name="AutoShape 13"/>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1936" name="Rectangle 14"/>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pitchFamily="18" charset="0"/>
                <a:cs typeface="Times New Roman" pitchFamily="18" charset="0"/>
                <a:sym typeface="Times New Roman" pitchFamily="18" charset="0"/>
              </a:rPr>
              <a:t>Uplift</a:t>
            </a:r>
          </a:p>
        </p:txBody>
      </p:sp>
      <p:sp>
        <p:nvSpPr>
          <p:cNvPr id="81937" name="Rectangle 15"/>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
        <p:nvSpPr>
          <p:cNvPr id="81938" name="Rectangle 16"/>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Weathering</a:t>
            </a:r>
          </a:p>
        </p:txBody>
      </p:sp>
      <p:sp>
        <p:nvSpPr>
          <p:cNvPr id="70673" name="Rectangle 17"/>
          <p:cNvSpPr>
            <a:spLocks/>
          </p:cNvSpPr>
          <p:nvPr/>
        </p:nvSpPr>
        <p:spPr bwMode="auto">
          <a:xfrm>
            <a:off x="5986240" y="455414"/>
            <a:ext cx="895436"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Erosion</a:t>
            </a:r>
          </a:p>
        </p:txBody>
      </p:sp>
      <p:sp>
        <p:nvSpPr>
          <p:cNvPr id="70674" name="Rectangle 18"/>
          <p:cNvSpPr>
            <a:spLocks/>
          </p:cNvSpPr>
          <p:nvPr/>
        </p:nvSpPr>
        <p:spPr bwMode="auto">
          <a:xfrm>
            <a:off x="6754193" y="1223367"/>
            <a:ext cx="1085167"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Transport</a:t>
            </a:r>
          </a:p>
        </p:txBody>
      </p:sp>
      <p:sp>
        <p:nvSpPr>
          <p:cNvPr id="70675" name="Rectangle 19"/>
          <p:cNvSpPr>
            <a:spLocks/>
          </p:cNvSpPr>
          <p:nvPr/>
        </p:nvSpPr>
        <p:spPr bwMode="auto">
          <a:xfrm>
            <a:off x="7436197" y="2286000"/>
            <a:ext cx="1222449"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Deposition</a:t>
            </a:r>
          </a:p>
        </p:txBody>
      </p:sp>
      <p:pic>
        <p:nvPicPr>
          <p:cNvPr id="70676" name="Picture 20"/>
          <p:cNvPicPr>
            <a:picLocks noChangeArrowheads="1"/>
          </p:cNvPicPr>
          <p:nvPr/>
        </p:nvPicPr>
        <p:blipFill>
          <a:blip r:embed="rId2" cstate="print"/>
          <a:srcRect/>
          <a:stretch>
            <a:fillRect/>
          </a:stretch>
        </p:blipFill>
        <p:spPr bwMode="auto">
          <a:xfrm>
            <a:off x="3714750" y="2786063"/>
            <a:ext cx="5206008" cy="3758283"/>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0666"/>
                                        </p:tgtEl>
                                        <p:attrNameLst>
                                          <p:attrName>style.visibility</p:attrName>
                                        </p:attrNameLst>
                                      </p:cBhvr>
                                      <p:to>
                                        <p:strVal val="visible"/>
                                      </p:to>
                                    </p:set>
                                    <p:animEffect transition="in" filter="wipe(up)">
                                      <p:cBhvr>
                                        <p:cTn id="7" dur="500"/>
                                        <p:tgtEl>
                                          <p:spTgt spid="70666"/>
                                        </p:tgtEl>
                                      </p:cBhvr>
                                    </p:animEffect>
                                  </p:childTnLst>
                                </p:cTn>
                              </p:par>
                            </p:childTnLst>
                          </p:cTn>
                        </p:par>
                        <p:par>
                          <p:cTn id="8" fill="hold" nodeType="afterGroup">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70673"/>
                                        </p:tgtEl>
                                        <p:attrNameLst>
                                          <p:attrName>style.visibility</p:attrName>
                                        </p:attrNameLst>
                                      </p:cBhvr>
                                      <p:to>
                                        <p:strVal val="visible"/>
                                      </p:to>
                                    </p:set>
                                    <p:animEffect transition="in" filter="wipe(left)">
                                      <p:cBhvr>
                                        <p:cTn id="11" dur="500"/>
                                        <p:tgtEl>
                                          <p:spTgt spid="70673"/>
                                        </p:tgtEl>
                                      </p:cBhvr>
                                    </p:animEffect>
                                  </p:childTnLst>
                                </p:cTn>
                              </p:par>
                            </p:childTnLst>
                          </p:cTn>
                        </p:par>
                        <p:par>
                          <p:cTn id="12" fill="hold" nodeType="afterGroup">
                            <p:stCondLst>
                              <p:cond delay="1500"/>
                            </p:stCondLst>
                            <p:childTnLst>
                              <p:par>
                                <p:cTn id="13" presetID="22" presetClass="entr" presetSubtype="8" fill="hold" grpId="0" nodeType="afterEffect">
                                  <p:stCondLst>
                                    <p:cond delay="500"/>
                                  </p:stCondLst>
                                  <p:childTnLst>
                                    <p:set>
                                      <p:cBhvr>
                                        <p:cTn id="14" dur="1" fill="hold">
                                          <p:stCondLst>
                                            <p:cond delay="0"/>
                                          </p:stCondLst>
                                        </p:cTn>
                                        <p:tgtEl>
                                          <p:spTgt spid="70674"/>
                                        </p:tgtEl>
                                        <p:attrNameLst>
                                          <p:attrName>style.visibility</p:attrName>
                                        </p:attrNameLst>
                                      </p:cBhvr>
                                      <p:to>
                                        <p:strVal val="visible"/>
                                      </p:to>
                                    </p:set>
                                    <p:animEffect transition="in" filter="wipe(left)">
                                      <p:cBhvr>
                                        <p:cTn id="15" dur="500"/>
                                        <p:tgtEl>
                                          <p:spTgt spid="70674"/>
                                        </p:tgtEl>
                                      </p:cBhvr>
                                    </p:animEffect>
                                  </p:childTnLst>
                                </p:cTn>
                              </p:par>
                            </p:childTnLst>
                          </p:cTn>
                        </p:par>
                        <p:par>
                          <p:cTn id="16" fill="hold" nodeType="afterGroup">
                            <p:stCondLst>
                              <p:cond delay="2500"/>
                            </p:stCondLst>
                            <p:childTnLst>
                              <p:par>
                                <p:cTn id="17" presetID="22" presetClass="entr" presetSubtype="8" fill="hold" grpId="0" nodeType="afterEffect">
                                  <p:stCondLst>
                                    <p:cond delay="500"/>
                                  </p:stCondLst>
                                  <p:childTnLst>
                                    <p:set>
                                      <p:cBhvr>
                                        <p:cTn id="18" dur="1" fill="hold">
                                          <p:stCondLst>
                                            <p:cond delay="0"/>
                                          </p:stCondLst>
                                        </p:cTn>
                                        <p:tgtEl>
                                          <p:spTgt spid="70675"/>
                                        </p:tgtEl>
                                        <p:attrNameLst>
                                          <p:attrName>style.visibility</p:attrName>
                                        </p:attrNameLst>
                                      </p:cBhvr>
                                      <p:to>
                                        <p:strVal val="visible"/>
                                      </p:to>
                                    </p:set>
                                    <p:animEffect transition="in" filter="wipe(left)">
                                      <p:cBhvr>
                                        <p:cTn id="19" dur="500"/>
                                        <p:tgtEl>
                                          <p:spTgt spid="70675"/>
                                        </p:tgtEl>
                                      </p:cBhvr>
                                    </p:animEffect>
                                  </p:childTnLst>
                                </p:cTn>
                              </p:par>
                            </p:childTnLst>
                          </p:cTn>
                        </p:par>
                        <p:par>
                          <p:cTn id="20" fill="hold" nodeType="afterGroup">
                            <p:stCondLst>
                              <p:cond delay="3500"/>
                            </p:stCondLst>
                            <p:childTnLst>
                              <p:par>
                                <p:cTn id="21" presetID="2" presetClass="entr" presetSubtype="1" fill="hold" nodeType="afterEffect">
                                  <p:stCondLst>
                                    <p:cond delay="500"/>
                                  </p:stCondLst>
                                  <p:childTnLst>
                                    <p:set>
                                      <p:cBhvr>
                                        <p:cTn id="22" dur="1" fill="hold">
                                          <p:stCondLst>
                                            <p:cond delay="0"/>
                                          </p:stCondLst>
                                        </p:cTn>
                                        <p:tgtEl>
                                          <p:spTgt spid="70676"/>
                                        </p:tgtEl>
                                        <p:attrNameLst>
                                          <p:attrName>style.visibility</p:attrName>
                                        </p:attrNameLst>
                                      </p:cBhvr>
                                      <p:to>
                                        <p:strVal val="visible"/>
                                      </p:to>
                                    </p:set>
                                    <p:anim calcmode="lin" valueType="num">
                                      <p:cBhvr additive="base">
                                        <p:cTn id="23" dur="500" fill="hold"/>
                                        <p:tgtEl>
                                          <p:spTgt spid="70676"/>
                                        </p:tgtEl>
                                        <p:attrNameLst>
                                          <p:attrName>ppt_x</p:attrName>
                                        </p:attrNameLst>
                                      </p:cBhvr>
                                      <p:tavLst>
                                        <p:tav tm="0">
                                          <p:val>
                                            <p:strVal val="#ppt_x"/>
                                          </p:val>
                                        </p:tav>
                                        <p:tav tm="100000">
                                          <p:val>
                                            <p:strVal val="#ppt_x"/>
                                          </p:val>
                                        </p:tav>
                                      </p:tavLst>
                                    </p:anim>
                                    <p:anim calcmode="lin" valueType="num">
                                      <p:cBhvr additive="base">
                                        <p:cTn id="24" dur="500" fill="hold"/>
                                        <p:tgtEl>
                                          <p:spTgt spid="70676"/>
                                        </p:tgtEl>
                                        <p:attrNameLst>
                                          <p:attrName>ppt_y</p:attrName>
                                        </p:attrNameLst>
                                      </p:cBhvr>
                                      <p:tavLst>
                                        <p:tav tm="0">
                                          <p:val>
                                            <p:strVal val="0-#ppt_h/2"/>
                                          </p:val>
                                        </p:tav>
                                        <p:tav tm="100000">
                                          <p:val>
                                            <p:strVal val="#ppt_y"/>
                                          </p:val>
                                        </p:tav>
                                      </p:tavLst>
                                    </p:anim>
                                  </p:childTnLst>
                                </p:cTn>
                              </p:par>
                            </p:childTnLst>
                          </p:cTn>
                        </p:par>
                        <p:par>
                          <p:cTn id="25" fill="hold" nodeType="afterGroup">
                            <p:stCondLst>
                              <p:cond delay="4500"/>
                            </p:stCondLst>
                            <p:childTnLst>
                              <p:par>
                                <p:cTn id="26" presetID="1" presetClass="entr" presetSubtype="0" fill="hold" grpId="0" nodeType="afterEffect">
                                  <p:stCondLst>
                                    <p:cond delay="1"/>
                                  </p:stCondLst>
                                  <p:childTnLst>
                                    <p:set>
                                      <p:cBhvr>
                                        <p:cTn id="27" dur="1" fill="hold">
                                          <p:stCondLst>
                                            <p:cond delay="499"/>
                                          </p:stCondLst>
                                        </p:cTn>
                                        <p:tgtEl>
                                          <p:spTgt spid="706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autoUpdateAnimBg="0"/>
      <p:bldP spid="70673" grpId="0" autoUpdateAnimBg="0"/>
      <p:bldP spid="70674" grpId="0" autoUpdateAnimBg="0"/>
      <p:bldP spid="7067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252728"/>
          </a:xfrm>
        </p:spPr>
        <p:txBody>
          <a:bodyPr>
            <a:noAutofit/>
          </a:bodyPr>
          <a:lstStyle/>
          <a:p>
            <a:pPr algn="ctr"/>
            <a:r>
              <a:rPr lang="en-US" sz="3200" dirty="0" smtClean="0"/>
              <a:t>Over time the sediments are compacted and cemented to form </a:t>
            </a:r>
            <a:r>
              <a:rPr lang="en-US" sz="3200" u="sng" dirty="0" smtClean="0"/>
              <a:t>sedimentary rock</a:t>
            </a:r>
            <a:r>
              <a:rPr lang="en-US" sz="3200" dirty="0" smtClean="0"/>
              <a:t>.</a:t>
            </a:r>
            <a:endParaRPr lang="en-US" sz="3200" dirty="0"/>
          </a:p>
        </p:txBody>
      </p:sp>
      <p:pic>
        <p:nvPicPr>
          <p:cNvPr id="7" name="Picture 20"/>
          <p:cNvPicPr>
            <a:picLocks noChangeArrowheads="1"/>
          </p:cNvPicPr>
          <p:nvPr/>
        </p:nvPicPr>
        <p:blipFill>
          <a:blip r:embed="rId2" cstate="print"/>
          <a:srcRect/>
          <a:stretch>
            <a:fillRect/>
          </a:stretch>
        </p:blipFill>
        <p:spPr bwMode="auto">
          <a:xfrm>
            <a:off x="152400" y="1524000"/>
            <a:ext cx="6705600" cy="5029200"/>
          </a:xfrm>
          <a:prstGeom prst="rect">
            <a:avLst/>
          </a:prstGeom>
          <a:noFill/>
          <a:ln w="9525">
            <a:noFill/>
            <a:miter lim="800000"/>
            <a:headEnd/>
            <a:tailEnd/>
          </a:ln>
        </p:spPr>
      </p:pic>
      <p:pic>
        <p:nvPicPr>
          <p:cNvPr id="43010" name="Picture 2" descr="http://www2.nau.edu/rcb7/Phcong.jpg"/>
          <p:cNvPicPr>
            <a:picLocks noChangeAspect="1" noChangeArrowheads="1"/>
          </p:cNvPicPr>
          <p:nvPr/>
        </p:nvPicPr>
        <p:blipFill>
          <a:blip r:embed="rId3" cstate="print"/>
          <a:srcRect/>
          <a:stretch>
            <a:fillRect/>
          </a:stretch>
        </p:blipFill>
        <p:spPr bwMode="auto">
          <a:xfrm>
            <a:off x="5257800" y="3876880"/>
            <a:ext cx="3886200" cy="2600120"/>
          </a:xfrm>
          <a:prstGeom prst="rect">
            <a:avLst/>
          </a:prstGeom>
          <a:noFill/>
        </p:spPr>
      </p:pic>
      <p:sp>
        <p:nvSpPr>
          <p:cNvPr id="8" name="TextBox 7"/>
          <p:cNvSpPr txBox="1"/>
          <p:nvPr/>
        </p:nvSpPr>
        <p:spPr>
          <a:xfrm>
            <a:off x="7010400" y="1600201"/>
            <a:ext cx="2133600" cy="1754326"/>
          </a:xfrm>
          <a:prstGeom prst="rect">
            <a:avLst/>
          </a:prstGeom>
          <a:noFill/>
        </p:spPr>
        <p:txBody>
          <a:bodyPr wrap="square" rtlCol="0">
            <a:spAutoFit/>
          </a:bodyPr>
          <a:lstStyle/>
          <a:p>
            <a:r>
              <a:rPr lang="en-US" b="1" dirty="0" smtClean="0"/>
              <a:t>As the sediments have the water leave it, minerals fill in the spaces and cement the rock together.</a:t>
            </a:r>
            <a:endParaRPr lang="en-US" b="1" dirty="0"/>
          </a:p>
        </p:txBody>
      </p:sp>
      <p:cxnSp>
        <p:nvCxnSpPr>
          <p:cNvPr id="10" name="Straight Arrow Connector 9"/>
          <p:cNvCxnSpPr/>
          <p:nvPr/>
        </p:nvCxnSpPr>
        <p:spPr>
          <a:xfrm>
            <a:off x="8305800" y="3276600"/>
            <a:ext cx="762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3"/>
          <p:cNvSpPr>
            <a:spLocks noGrp="1"/>
          </p:cNvSpPr>
          <p:nvPr>
            <p:ph type="sldNum" sz="quarter" idx="12"/>
          </p:nvPr>
        </p:nvSpPr>
        <p:spPr/>
        <p:txBody>
          <a:bodyPr tIns="32146"/>
          <a:lstStyle/>
          <a:p>
            <a:pPr>
              <a:defRPr/>
            </a:pPr>
            <a:fld id="{94748618-75C9-4FB2-9AE2-548B232465ED}" type="slidenum">
              <a:rPr lang="en-US"/>
              <a:pPr>
                <a:defRPr/>
              </a:pPr>
              <a:t>16</a:t>
            </a:fld>
            <a:endParaRPr lang="en-US"/>
          </a:p>
        </p:txBody>
      </p:sp>
      <p:sp>
        <p:nvSpPr>
          <p:cNvPr id="82947"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2948"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MAGMA</a:t>
            </a:r>
          </a:p>
        </p:txBody>
      </p:sp>
      <p:cxnSp>
        <p:nvCxnSpPr>
          <p:cNvPr id="82949" name="AutoShape 3"/>
          <p:cNvCxnSpPr>
            <a:cxnSpLocks noChangeShapeType="1"/>
            <a:stCxn id="82947" idx="0"/>
            <a:endCxn id="82951"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2950"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82951" name="Rectangle 5"/>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charset="0"/>
                <a:cs typeface="Times New Roman" charset="0"/>
                <a:sym typeface="Times New Roman"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2952" name="Oval 6"/>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2953" name="Rectangle 7"/>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t>
            </a:r>
          </a:p>
        </p:txBody>
      </p:sp>
      <p:cxnSp>
        <p:nvCxnSpPr>
          <p:cNvPr id="82954" name="AutoShape 8"/>
          <p:cNvCxnSpPr>
            <a:cxnSpLocks noChangeShapeType="1"/>
            <a:stCxn id="82951" idx="0"/>
            <a:endCxn id="82952" idx="0"/>
          </p:cNvCxnSpPr>
          <p:nvPr/>
        </p:nvCxnSpPr>
        <p:spPr bwMode="auto">
          <a:xfrm rot="10800000" flipH="1">
            <a:off x="1795984" y="759023"/>
            <a:ext cx="2661047" cy="2389808"/>
          </a:xfrm>
          <a:prstGeom prst="straightConnector1">
            <a:avLst/>
          </a:prstGeom>
          <a:noFill/>
          <a:ln w="38100">
            <a:solidFill>
              <a:schemeClr val="tx1"/>
            </a:solidFill>
            <a:miter lim="800000"/>
            <a:headEnd/>
            <a:tailEnd type="triangle" w="med" len="med"/>
          </a:ln>
        </p:spPr>
      </p:cxnSp>
      <p:sp>
        <p:nvSpPr>
          <p:cNvPr id="82955" name="Rectangle 9"/>
          <p:cNvSpPr>
            <a:spLocks/>
          </p:cNvSpPr>
          <p:nvPr/>
        </p:nvSpPr>
        <p:spPr bwMode="auto">
          <a:xfrm>
            <a:off x="5866805" y="2821781"/>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SEDIMENTARY</a:t>
            </a:r>
          </a:p>
        </p:txBody>
      </p:sp>
      <p:cxnSp>
        <p:nvCxnSpPr>
          <p:cNvPr id="82956" name="AutoShape 10"/>
          <p:cNvCxnSpPr>
            <a:cxnSpLocks noChangeShapeType="1"/>
            <a:stCxn id="82952" idx="0"/>
            <a:endCxn id="82955" idx="0"/>
          </p:cNvCxnSpPr>
          <p:nvPr/>
        </p:nvCxnSpPr>
        <p:spPr bwMode="auto">
          <a:xfrm>
            <a:off x="4455914" y="759023"/>
            <a:ext cx="2749228" cy="2299395"/>
          </a:xfrm>
          <a:prstGeom prst="straightConnector1">
            <a:avLst/>
          </a:prstGeom>
          <a:noFill/>
          <a:ln w="38100">
            <a:solidFill>
              <a:schemeClr val="tx1"/>
            </a:solidFill>
            <a:miter lim="800000"/>
            <a:headEnd/>
            <a:tailEnd type="triangle" w="med" len="med"/>
          </a:ln>
        </p:spPr>
      </p:cxnSp>
      <p:sp>
        <p:nvSpPr>
          <p:cNvPr id="82957" name="AutoShape 11"/>
          <p:cNvSpPr>
            <a:spLocks/>
          </p:cNvSpPr>
          <p:nvPr/>
        </p:nvSpPr>
        <p:spPr bwMode="auto">
          <a:xfrm>
            <a:off x="7849195" y="383976"/>
            <a:ext cx="839391" cy="839391"/>
          </a:xfrm>
          <a:custGeom>
            <a:avLst/>
            <a:gdLst>
              <a:gd name="T0" fmla="*/ 1193800 w 21600"/>
              <a:gd name="T1" fmla="*/ 596900 h 21600"/>
              <a:gd name="T2" fmla="*/ 952940 w 21600"/>
              <a:gd name="T3" fmla="*/ 511234 h 21600"/>
              <a:gd name="T4" fmla="*/ 952940 w 21600"/>
              <a:gd name="T5" fmla="*/ 682566 h 21600"/>
              <a:gd name="T6" fmla="*/ 1193800 w 21600"/>
              <a:gd name="T7" fmla="*/ 596900 h 21600"/>
              <a:gd name="T8" fmla="*/ 1018930 w 21600"/>
              <a:gd name="T9" fmla="*/ 174814 h 21600"/>
              <a:gd name="T10" fmla="*/ 788074 w 21600"/>
              <a:gd name="T11" fmla="*/ 284578 h 21600"/>
              <a:gd name="T12" fmla="*/ 909222 w 21600"/>
              <a:gd name="T13" fmla="*/ 405726 h 21600"/>
              <a:gd name="T14" fmla="*/ 1018930 w 21600"/>
              <a:gd name="T15" fmla="*/ 174814 h 21600"/>
              <a:gd name="T16" fmla="*/ 596900 w 21600"/>
              <a:gd name="T17" fmla="*/ 0 h 21600"/>
              <a:gd name="T18" fmla="*/ 511234 w 21600"/>
              <a:gd name="T19" fmla="*/ 240860 h 21600"/>
              <a:gd name="T20" fmla="*/ 682566 w 21600"/>
              <a:gd name="T21" fmla="*/ 240860 h 21600"/>
              <a:gd name="T22" fmla="*/ 596900 w 21600"/>
              <a:gd name="T23" fmla="*/ 0 h 21600"/>
              <a:gd name="T24" fmla="*/ 174814 w 21600"/>
              <a:gd name="T25" fmla="*/ 174814 h 21600"/>
              <a:gd name="T26" fmla="*/ 284578 w 21600"/>
              <a:gd name="T27" fmla="*/ 405726 h 21600"/>
              <a:gd name="T28" fmla="*/ 405726 w 21600"/>
              <a:gd name="T29" fmla="*/ 284578 h 21600"/>
              <a:gd name="T30" fmla="*/ 174814 w 21600"/>
              <a:gd name="T31" fmla="*/ 174814 h 21600"/>
              <a:gd name="T32" fmla="*/ 0 w 21600"/>
              <a:gd name="T33" fmla="*/ 596900 h 21600"/>
              <a:gd name="T34" fmla="*/ 240860 w 21600"/>
              <a:gd name="T35" fmla="*/ 682566 h 21600"/>
              <a:gd name="T36" fmla="*/ 240860 w 21600"/>
              <a:gd name="T37" fmla="*/ 511234 h 21600"/>
              <a:gd name="T38" fmla="*/ 0 w 21600"/>
              <a:gd name="T39" fmla="*/ 596900 h 21600"/>
              <a:gd name="T40" fmla="*/ 174814 w 21600"/>
              <a:gd name="T41" fmla="*/ 1018930 h 21600"/>
              <a:gd name="T42" fmla="*/ 405726 w 21600"/>
              <a:gd name="T43" fmla="*/ 909222 h 21600"/>
              <a:gd name="T44" fmla="*/ 284578 w 21600"/>
              <a:gd name="T45" fmla="*/ 788074 h 21600"/>
              <a:gd name="T46" fmla="*/ 174814 w 21600"/>
              <a:gd name="T47" fmla="*/ 1018930 h 21600"/>
              <a:gd name="T48" fmla="*/ 596900 w 21600"/>
              <a:gd name="T49" fmla="*/ 1193800 h 21600"/>
              <a:gd name="T50" fmla="*/ 682566 w 21600"/>
              <a:gd name="T51" fmla="*/ 952940 h 21600"/>
              <a:gd name="T52" fmla="*/ 511234 w 21600"/>
              <a:gd name="T53" fmla="*/ 952940 h 21600"/>
              <a:gd name="T54" fmla="*/ 596900 w 21600"/>
              <a:gd name="T55" fmla="*/ 1193800 h 21600"/>
              <a:gd name="T56" fmla="*/ 1018930 w 21600"/>
              <a:gd name="T57" fmla="*/ 1018930 h 21600"/>
              <a:gd name="T58" fmla="*/ 909222 w 21600"/>
              <a:gd name="T59" fmla="*/ 788074 h 21600"/>
              <a:gd name="T60" fmla="*/ 788074 w 21600"/>
              <a:gd name="T61" fmla="*/ 909222 h 21600"/>
              <a:gd name="T62" fmla="*/ 1018930 w 21600"/>
              <a:gd name="T63" fmla="*/ 1018930 h 21600"/>
              <a:gd name="T64" fmla="*/ 596900 w 21600"/>
              <a:gd name="T65" fmla="*/ 298450 h 21600"/>
              <a:gd name="T66" fmla="*/ 298450 w 21600"/>
              <a:gd name="T67" fmla="*/ 596900 h 21600"/>
              <a:gd name="T68" fmla="*/ 596900 w 21600"/>
              <a:gd name="T69" fmla="*/ 895350 h 21600"/>
              <a:gd name="T70" fmla="*/ 895350 w 21600"/>
              <a:gd name="T71" fmla="*/ 596900 h 21600"/>
              <a:gd name="T72" fmla="*/ 596900 w 21600"/>
              <a:gd name="T73" fmla="*/ 298450 h 21600"/>
              <a:gd name="T74" fmla="*/ 596900 w 21600"/>
              <a:gd name="T75" fmla="*/ 29845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1600" y="10800"/>
                </a:moveTo>
                <a:lnTo>
                  <a:pt x="17242" y="9250"/>
                </a:lnTo>
                <a:lnTo>
                  <a:pt x="17242" y="12350"/>
                </a:lnTo>
                <a:lnTo>
                  <a:pt x="21600" y="10800"/>
                </a:lnTo>
                <a:close/>
                <a:moveTo>
                  <a:pt x="18436" y="3163"/>
                </a:moveTo>
                <a:lnTo>
                  <a:pt x="14259" y="5149"/>
                </a:lnTo>
                <a:lnTo>
                  <a:pt x="16451" y="7341"/>
                </a:lnTo>
                <a:lnTo>
                  <a:pt x="18436" y="3163"/>
                </a:lnTo>
                <a:close/>
                <a:moveTo>
                  <a:pt x="10800" y="0"/>
                </a:moveTo>
                <a:lnTo>
                  <a:pt x="9250" y="4358"/>
                </a:lnTo>
                <a:lnTo>
                  <a:pt x="12350" y="4358"/>
                </a:lnTo>
                <a:lnTo>
                  <a:pt x="10800" y="0"/>
                </a:lnTo>
                <a:close/>
                <a:moveTo>
                  <a:pt x="3163" y="3163"/>
                </a:moveTo>
                <a:lnTo>
                  <a:pt x="5149" y="7341"/>
                </a:lnTo>
                <a:lnTo>
                  <a:pt x="7341" y="5149"/>
                </a:lnTo>
                <a:lnTo>
                  <a:pt x="3163" y="3163"/>
                </a:lnTo>
                <a:close/>
                <a:moveTo>
                  <a:pt x="0" y="10800"/>
                </a:moveTo>
                <a:lnTo>
                  <a:pt x="4358" y="12350"/>
                </a:lnTo>
                <a:lnTo>
                  <a:pt x="4358" y="9250"/>
                </a:lnTo>
                <a:lnTo>
                  <a:pt x="0" y="10800"/>
                </a:lnTo>
                <a:close/>
                <a:moveTo>
                  <a:pt x="3163" y="18436"/>
                </a:moveTo>
                <a:lnTo>
                  <a:pt x="7341" y="16451"/>
                </a:lnTo>
                <a:lnTo>
                  <a:pt x="5149" y="14259"/>
                </a:lnTo>
                <a:lnTo>
                  <a:pt x="3163" y="18436"/>
                </a:lnTo>
                <a:close/>
                <a:moveTo>
                  <a:pt x="10800" y="21600"/>
                </a:moveTo>
                <a:lnTo>
                  <a:pt x="12350" y="17242"/>
                </a:lnTo>
                <a:lnTo>
                  <a:pt x="9250" y="17242"/>
                </a:lnTo>
                <a:lnTo>
                  <a:pt x="10800" y="21600"/>
                </a:lnTo>
                <a:close/>
                <a:moveTo>
                  <a:pt x="18436" y="18436"/>
                </a:moveTo>
                <a:lnTo>
                  <a:pt x="16451" y="14259"/>
                </a:lnTo>
                <a:lnTo>
                  <a:pt x="14259" y="16451"/>
                </a:lnTo>
                <a:lnTo>
                  <a:pt x="18436" y="18436"/>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moveTo>
                  <a:pt x="10800" y="5400"/>
                </a:moveTo>
              </a:path>
            </a:pathLst>
          </a:custGeom>
          <a:solidFill>
            <a:srgbClr val="FFEA18"/>
          </a:solidFill>
          <a:ln w="9525">
            <a:solidFill>
              <a:schemeClr val="tx1"/>
            </a:solidFill>
            <a:miter lim="800000"/>
            <a:headEnd/>
            <a:tailEnd/>
          </a:ln>
        </p:spPr>
        <p:txBody>
          <a:bodyPr lIns="0" tIns="0" rIns="0" bIns="0"/>
          <a:lstStyle/>
          <a:p>
            <a:endParaRPr lang="en-US"/>
          </a:p>
        </p:txBody>
      </p:sp>
      <p:sp>
        <p:nvSpPr>
          <p:cNvPr id="82958" name="AutoShape 12"/>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2959" name="AutoShape 13"/>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2960" name="Rectangle 14"/>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Uplift</a:t>
            </a:r>
          </a:p>
        </p:txBody>
      </p:sp>
      <p:sp>
        <p:nvSpPr>
          <p:cNvPr id="82961" name="Rectangle 15"/>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Crystallization</a:t>
            </a:r>
          </a:p>
        </p:txBody>
      </p:sp>
      <p:sp>
        <p:nvSpPr>
          <p:cNvPr id="82962" name="Rectangle 16"/>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Weathering</a:t>
            </a:r>
          </a:p>
        </p:txBody>
      </p:sp>
      <p:sp>
        <p:nvSpPr>
          <p:cNvPr id="82963" name="Rectangle 17"/>
          <p:cNvSpPr>
            <a:spLocks/>
          </p:cNvSpPr>
          <p:nvPr/>
        </p:nvSpPr>
        <p:spPr bwMode="auto">
          <a:xfrm>
            <a:off x="5986240" y="455414"/>
            <a:ext cx="895436"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Erosion</a:t>
            </a:r>
          </a:p>
        </p:txBody>
      </p:sp>
      <p:sp>
        <p:nvSpPr>
          <p:cNvPr id="82964" name="Rectangle 18"/>
          <p:cNvSpPr>
            <a:spLocks/>
          </p:cNvSpPr>
          <p:nvPr/>
        </p:nvSpPr>
        <p:spPr bwMode="auto">
          <a:xfrm>
            <a:off x="6754193" y="1223367"/>
            <a:ext cx="1085167"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Transport</a:t>
            </a:r>
          </a:p>
        </p:txBody>
      </p:sp>
      <p:sp>
        <p:nvSpPr>
          <p:cNvPr id="82965" name="Rectangle 19"/>
          <p:cNvSpPr>
            <a:spLocks/>
          </p:cNvSpPr>
          <p:nvPr/>
        </p:nvSpPr>
        <p:spPr bwMode="auto">
          <a:xfrm>
            <a:off x="7436197" y="2286000"/>
            <a:ext cx="1222449"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Deposition</a:t>
            </a:r>
          </a:p>
        </p:txBody>
      </p:sp>
      <p:pic>
        <p:nvPicPr>
          <p:cNvPr id="71700" name="Picture 20"/>
          <p:cNvPicPr>
            <a:picLocks noChangeArrowheads="1"/>
          </p:cNvPicPr>
          <p:nvPr/>
        </p:nvPicPr>
        <p:blipFill>
          <a:blip r:embed="rId2" cstate="print"/>
          <a:srcRect/>
          <a:stretch>
            <a:fillRect/>
          </a:stretch>
        </p:blipFill>
        <p:spPr bwMode="auto">
          <a:xfrm>
            <a:off x="5563195" y="3331890"/>
            <a:ext cx="3580805" cy="3526110"/>
          </a:xfrm>
          <a:prstGeom prst="rect">
            <a:avLst/>
          </a:prstGeom>
          <a:noFill/>
          <a:ln w="9525">
            <a:noFill/>
            <a:miter lim="800000"/>
            <a:headEnd/>
            <a:tailEnd/>
          </a:ln>
        </p:spPr>
      </p:pic>
      <p:pic>
        <p:nvPicPr>
          <p:cNvPr id="71701" name="Picture 21"/>
          <p:cNvPicPr>
            <a:picLocks noChangeArrowheads="1"/>
          </p:cNvPicPr>
          <p:nvPr/>
        </p:nvPicPr>
        <p:blipFill>
          <a:blip r:embed="rId3" cstate="print"/>
          <a:srcRect/>
          <a:stretch>
            <a:fillRect/>
          </a:stretch>
        </p:blipFill>
        <p:spPr bwMode="auto">
          <a:xfrm>
            <a:off x="5482828" y="3348633"/>
            <a:ext cx="3661172" cy="3339703"/>
          </a:xfrm>
          <a:prstGeom prst="rect">
            <a:avLst/>
          </a:prstGeom>
          <a:noFill/>
          <a:ln w="9525">
            <a:noFill/>
            <a:miter lim="800000"/>
            <a:headEnd/>
            <a:tailEnd/>
          </a:ln>
        </p:spPr>
      </p:pic>
      <p:pic>
        <p:nvPicPr>
          <p:cNvPr id="71702" name="Picture 22"/>
          <p:cNvPicPr>
            <a:picLocks noChangeArrowheads="1"/>
          </p:cNvPicPr>
          <p:nvPr/>
        </p:nvPicPr>
        <p:blipFill>
          <a:blip r:embed="rId4" cstate="print"/>
          <a:srcRect/>
          <a:stretch>
            <a:fillRect/>
          </a:stretch>
        </p:blipFill>
        <p:spPr bwMode="auto">
          <a:xfrm>
            <a:off x="5746254" y="3348633"/>
            <a:ext cx="3397746" cy="3509367"/>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500"/>
                                  </p:stCondLst>
                                  <p:childTnLst>
                                    <p:set>
                                      <p:cBhvr>
                                        <p:cTn id="6" dur="1" fill="hold">
                                          <p:stCondLst>
                                            <p:cond delay="0"/>
                                          </p:stCondLst>
                                        </p:cTn>
                                        <p:tgtEl>
                                          <p:spTgt spid="71700"/>
                                        </p:tgtEl>
                                        <p:attrNameLst>
                                          <p:attrName>style.visibility</p:attrName>
                                        </p:attrNameLst>
                                      </p:cBhvr>
                                      <p:to>
                                        <p:strVal val="visible"/>
                                      </p:to>
                                    </p:set>
                                    <p:animEffect transition="in" filter="box(out)">
                                      <p:cBhvr>
                                        <p:cTn id="7" dur="500"/>
                                        <p:tgtEl>
                                          <p:spTgt spid="71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entr" presetSubtype="48808072" fill="hold" nodeType="clickEffect">
                                  <p:stCondLst>
                                    <p:cond delay="0"/>
                                  </p:stCondLst>
                                  <p:childTnLst>
                                    <p:set>
                                      <p:cBhvr>
                                        <p:cTn id="11" dur="1" fill="hold">
                                          <p:stCondLst>
                                            <p:cond delay="499"/>
                                          </p:stCondLst>
                                        </p:cTn>
                                        <p:tgtEl>
                                          <p:spTgt spid="71701"/>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9" fill="hold" nodeType="clickEffect">
                                  <p:stCondLst>
                                    <p:cond delay="0"/>
                                  </p:stCondLst>
                                  <p:childTnLst>
                                    <p:set>
                                      <p:cBhvr>
                                        <p:cTn id="15" dur="1" fill="hold">
                                          <p:stCondLst>
                                            <p:cond delay="0"/>
                                          </p:stCondLst>
                                        </p:cTn>
                                        <p:tgtEl>
                                          <p:spTgt spid="71702"/>
                                        </p:tgtEl>
                                        <p:attrNameLst>
                                          <p:attrName>style.visibility</p:attrName>
                                        </p:attrNameLst>
                                      </p:cBhvr>
                                      <p:to>
                                        <p:strVal val="visible"/>
                                      </p:to>
                                    </p:set>
                                    <p:animEffect transition="in" filter="strips(upLeft)">
                                      <p:cBhvr>
                                        <p:cTn id="16" dur="500"/>
                                        <p:tgtEl>
                                          <p:spTgt spid="71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200" dirty="0" smtClean="0"/>
              <a:t>An earthquake occurs, causing the plate to slip under the crust, the rock undergoes </a:t>
            </a:r>
            <a:r>
              <a:rPr lang="en-US" sz="3200" u="sng" dirty="0" smtClean="0"/>
              <a:t>Increased Temperature and Pressure deep in the crust.</a:t>
            </a:r>
            <a:endParaRPr lang="en-US" sz="3200" u="sng" dirty="0"/>
          </a:p>
        </p:txBody>
      </p:sp>
      <p:pic>
        <p:nvPicPr>
          <p:cNvPr id="33794" name="Picture 2" descr="http://www.geodesy.cwu.edu/instruments/tilt/images/subductionXsec.JPG"/>
          <p:cNvPicPr>
            <a:picLocks noChangeAspect="1" noChangeArrowheads="1"/>
          </p:cNvPicPr>
          <p:nvPr/>
        </p:nvPicPr>
        <p:blipFill>
          <a:blip r:embed="rId2" cstate="print"/>
          <a:srcRect/>
          <a:stretch>
            <a:fillRect/>
          </a:stretch>
        </p:blipFill>
        <p:spPr bwMode="auto">
          <a:xfrm>
            <a:off x="1219200" y="1706451"/>
            <a:ext cx="6858000" cy="5151549"/>
          </a:xfrm>
          <a:prstGeom prst="rect">
            <a:avLst/>
          </a:prstGeom>
          <a:noFill/>
        </p:spPr>
      </p:pic>
      <p:pic>
        <p:nvPicPr>
          <p:cNvPr id="51205" name="Picture 5" descr="C:\Documents and Settings\Owner\Local Settings\Temporary Internet Files\Content.IE5\4H7MAQK6\MCj01049760000[1].wmf"/>
          <p:cNvPicPr>
            <a:picLocks noChangeAspect="1" noChangeArrowheads="1"/>
          </p:cNvPicPr>
          <p:nvPr/>
        </p:nvPicPr>
        <p:blipFill>
          <a:blip r:embed="rId3" cstate="print"/>
          <a:stretch>
            <a:fillRect/>
          </a:stretch>
        </p:blipFill>
        <p:spPr bwMode="auto">
          <a:xfrm>
            <a:off x="0" y="1600200"/>
            <a:ext cx="2895600" cy="2895600"/>
          </a:xfrm>
          <a:prstGeom prst="rect">
            <a:avLst/>
          </a:prstGeom>
          <a:noFill/>
          <a:ln>
            <a:noFill/>
          </a:ln>
          <a:effectLst>
            <a:glow rad="228600">
              <a:schemeClr val="accent1">
                <a:satMod val="175000"/>
                <a:alpha val="40000"/>
              </a:schemeClr>
            </a:glow>
            <a:outerShdw blurRad="152400" dist="317500" dir="5400000" sx="90000" sy="-19000" rotWithShape="0">
              <a:prstClr val="black">
                <a:alpha val="15000"/>
              </a:prstClr>
            </a:outerShdw>
          </a:effectLst>
        </p:spPr>
      </p:pic>
    </p:spTree>
  </p:cSld>
  <p:clrMapOvr>
    <a:masterClrMapping/>
  </p:clrMapOvr>
  <p:transition>
    <p:pull dir="l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The increase temperature and pressure squishes the rock and it becomes a metamorphic rock.</a:t>
            </a:r>
            <a:endParaRPr lang="en-US" sz="3100" dirty="0"/>
          </a:p>
        </p:txBody>
      </p:sp>
      <p:pic>
        <p:nvPicPr>
          <p:cNvPr id="36866" name="Picture 2" descr="http://upload.wikimedia.org/wikipedia/commons/thumb/6/6a/Migma_ss_2006.jpg/250px-Migma_ss_2006.jpg"/>
          <p:cNvPicPr>
            <a:picLocks noChangeAspect="1" noChangeArrowheads="1"/>
          </p:cNvPicPr>
          <p:nvPr/>
        </p:nvPicPr>
        <p:blipFill>
          <a:blip r:embed="rId2" cstate="print"/>
          <a:srcRect/>
          <a:stretch>
            <a:fillRect/>
          </a:stretch>
        </p:blipFill>
        <p:spPr bwMode="auto">
          <a:xfrm>
            <a:off x="0" y="1447799"/>
            <a:ext cx="4724400" cy="3552751"/>
          </a:xfrm>
          <a:prstGeom prst="rect">
            <a:avLst/>
          </a:prstGeom>
          <a:noFill/>
        </p:spPr>
      </p:pic>
      <p:pic>
        <p:nvPicPr>
          <p:cNvPr id="36868" name="Picture 4" descr="http://www.desertusa.com/geofacts/presure-bends.jpg"/>
          <p:cNvPicPr>
            <a:picLocks noChangeAspect="1" noChangeArrowheads="1"/>
          </p:cNvPicPr>
          <p:nvPr/>
        </p:nvPicPr>
        <p:blipFill>
          <a:blip r:embed="rId3" cstate="print"/>
          <a:srcRect/>
          <a:stretch>
            <a:fillRect/>
          </a:stretch>
        </p:blipFill>
        <p:spPr bwMode="auto">
          <a:xfrm>
            <a:off x="4610100" y="1371600"/>
            <a:ext cx="4533900" cy="3152775"/>
          </a:xfrm>
          <a:prstGeom prst="rect">
            <a:avLst/>
          </a:prstGeom>
          <a:noFill/>
        </p:spPr>
      </p:pic>
      <p:pic>
        <p:nvPicPr>
          <p:cNvPr id="36870" name="Picture 6" descr="http://rst.gsfc.nasa.gov/Sect2/bwrocks.jpg"/>
          <p:cNvPicPr>
            <a:picLocks noChangeAspect="1" noChangeArrowheads="1"/>
          </p:cNvPicPr>
          <p:nvPr/>
        </p:nvPicPr>
        <p:blipFill>
          <a:blip r:embed="rId4" cstate="print"/>
          <a:srcRect/>
          <a:stretch>
            <a:fillRect/>
          </a:stretch>
        </p:blipFill>
        <p:spPr bwMode="auto">
          <a:xfrm>
            <a:off x="304800" y="3919274"/>
            <a:ext cx="4076700" cy="2938726"/>
          </a:xfrm>
          <a:prstGeom prst="rect">
            <a:avLst/>
          </a:prstGeom>
          <a:noFill/>
        </p:spPr>
      </p:pic>
      <p:pic>
        <p:nvPicPr>
          <p:cNvPr id="36872" name="Picture 8" descr="http://0.tqn.com/d/geology/1/0/Q/z/slate500.jpg"/>
          <p:cNvPicPr>
            <a:picLocks noChangeAspect="1" noChangeArrowheads="1"/>
          </p:cNvPicPr>
          <p:nvPr/>
        </p:nvPicPr>
        <p:blipFill>
          <a:blip r:embed="rId5" cstate="print"/>
          <a:srcRect/>
          <a:stretch>
            <a:fillRect/>
          </a:stretch>
        </p:blipFill>
        <p:spPr bwMode="auto">
          <a:xfrm>
            <a:off x="4601097" y="4086225"/>
            <a:ext cx="4542903" cy="2771775"/>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3"/>
          <p:cNvSpPr>
            <a:spLocks noGrp="1"/>
          </p:cNvSpPr>
          <p:nvPr>
            <p:ph type="sldNum" sz="quarter" idx="12"/>
          </p:nvPr>
        </p:nvSpPr>
        <p:spPr/>
        <p:txBody>
          <a:bodyPr tIns="32146"/>
          <a:lstStyle/>
          <a:p>
            <a:pPr>
              <a:defRPr/>
            </a:pPr>
            <a:fld id="{F2F0ECDF-645E-4F4E-818B-1B096FA55A2D}" type="slidenum">
              <a:rPr lang="en-US"/>
              <a:pPr>
                <a:defRPr/>
              </a:pPr>
              <a:t>19</a:t>
            </a:fld>
            <a:endParaRPr lang="en-US"/>
          </a:p>
        </p:txBody>
      </p:sp>
      <p:sp>
        <p:nvSpPr>
          <p:cNvPr id="83971"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3972"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MAGMA</a:t>
            </a:r>
          </a:p>
        </p:txBody>
      </p:sp>
      <p:cxnSp>
        <p:nvCxnSpPr>
          <p:cNvPr id="83973" name="AutoShape 3"/>
          <p:cNvCxnSpPr>
            <a:cxnSpLocks noChangeShapeType="1"/>
            <a:stCxn id="83971" idx="0"/>
            <a:endCxn id="83976"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3974"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72709" name="Line 5"/>
          <p:cNvSpPr>
            <a:spLocks noChangeShapeType="1"/>
          </p:cNvSpPr>
          <p:nvPr/>
        </p:nvSpPr>
        <p:spPr bwMode="auto">
          <a:xfrm>
            <a:off x="0" y="2893219"/>
            <a:ext cx="9144000" cy="1117"/>
          </a:xfrm>
          <a:prstGeom prst="line">
            <a:avLst/>
          </a:prstGeom>
          <a:noFill/>
          <a:ln w="50800" cap="rnd">
            <a:solidFill>
              <a:srgbClr val="5B3D23"/>
            </a:solidFill>
            <a:prstDash val="sysDot"/>
            <a:miter lim="800000"/>
            <a:headEnd/>
            <a:tailEnd/>
          </a:ln>
        </p:spPr>
        <p:txBody>
          <a:bodyPr lIns="0" tIns="0" rIns="0" bIns="0"/>
          <a:lstStyle/>
          <a:p>
            <a:endParaRPr lang="en-US"/>
          </a:p>
        </p:txBody>
      </p:sp>
      <p:sp>
        <p:nvSpPr>
          <p:cNvPr id="83976" name="Rectangle 6"/>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charset="0"/>
                <a:cs typeface="Times New Roman" charset="0"/>
                <a:sym typeface="Times New Roman"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3977" name="Oval 7"/>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3978" name="Rectangle 8"/>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t>
            </a:r>
          </a:p>
        </p:txBody>
      </p:sp>
      <p:cxnSp>
        <p:nvCxnSpPr>
          <p:cNvPr id="83979" name="AutoShape 9"/>
          <p:cNvCxnSpPr>
            <a:cxnSpLocks noChangeShapeType="1"/>
            <a:stCxn id="83976" idx="0"/>
            <a:endCxn id="83977" idx="0"/>
          </p:cNvCxnSpPr>
          <p:nvPr/>
        </p:nvCxnSpPr>
        <p:spPr bwMode="auto">
          <a:xfrm rot="10800000" flipH="1">
            <a:off x="1795984" y="759023"/>
            <a:ext cx="2661047" cy="2389808"/>
          </a:xfrm>
          <a:prstGeom prst="straightConnector1">
            <a:avLst/>
          </a:prstGeom>
          <a:noFill/>
          <a:ln w="38100">
            <a:solidFill>
              <a:schemeClr val="tx1"/>
            </a:solidFill>
            <a:miter lim="800000"/>
            <a:headEnd/>
            <a:tailEnd type="triangle" w="med" len="med"/>
          </a:ln>
        </p:spPr>
      </p:cxnSp>
      <p:sp>
        <p:nvSpPr>
          <p:cNvPr id="83980" name="Rectangle 10"/>
          <p:cNvSpPr>
            <a:spLocks/>
          </p:cNvSpPr>
          <p:nvPr/>
        </p:nvSpPr>
        <p:spPr bwMode="auto">
          <a:xfrm>
            <a:off x="5866805" y="2821781"/>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SEDIMENTARY</a:t>
            </a:r>
          </a:p>
        </p:txBody>
      </p:sp>
      <p:cxnSp>
        <p:nvCxnSpPr>
          <p:cNvPr id="83981" name="AutoShape 11"/>
          <p:cNvCxnSpPr>
            <a:cxnSpLocks noChangeShapeType="1"/>
            <a:stCxn id="83977" idx="0"/>
            <a:endCxn id="83980" idx="0"/>
          </p:cNvCxnSpPr>
          <p:nvPr/>
        </p:nvCxnSpPr>
        <p:spPr bwMode="auto">
          <a:xfrm>
            <a:off x="4455914" y="759023"/>
            <a:ext cx="2749228" cy="2299395"/>
          </a:xfrm>
          <a:prstGeom prst="straightConnector1">
            <a:avLst/>
          </a:prstGeom>
          <a:noFill/>
          <a:ln w="38100">
            <a:solidFill>
              <a:schemeClr val="tx1"/>
            </a:solidFill>
            <a:miter lim="800000"/>
            <a:headEnd/>
            <a:tailEnd type="triangle" w="med" len="med"/>
          </a:ln>
        </p:spPr>
      </p:cxnSp>
      <p:sp>
        <p:nvSpPr>
          <p:cNvPr id="72716" name="Rectangle 12"/>
          <p:cNvSpPr>
            <a:spLocks/>
          </p:cNvSpPr>
          <p:nvPr/>
        </p:nvSpPr>
        <p:spPr bwMode="auto">
          <a:xfrm>
            <a:off x="5482828" y="4116586"/>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METAMORPHIC</a:t>
            </a:r>
          </a:p>
        </p:txBody>
      </p:sp>
      <p:cxnSp>
        <p:nvCxnSpPr>
          <p:cNvPr id="72717" name="AutoShape 13"/>
          <p:cNvCxnSpPr>
            <a:cxnSpLocks noChangeShapeType="1"/>
            <a:stCxn id="83980" idx="0"/>
            <a:endCxn id="72716" idx="0"/>
          </p:cNvCxnSpPr>
          <p:nvPr/>
        </p:nvCxnSpPr>
        <p:spPr bwMode="auto">
          <a:xfrm flipH="1">
            <a:off x="6825630" y="3061767"/>
            <a:ext cx="380628" cy="1295921"/>
          </a:xfrm>
          <a:prstGeom prst="straightConnector1">
            <a:avLst/>
          </a:prstGeom>
          <a:noFill/>
          <a:ln w="38100">
            <a:solidFill>
              <a:schemeClr val="tx1"/>
            </a:solidFill>
            <a:miter lim="800000"/>
            <a:headEnd/>
            <a:tailEnd type="triangle" w="med" len="med"/>
          </a:ln>
        </p:spPr>
      </p:cxnSp>
      <p:sp>
        <p:nvSpPr>
          <p:cNvPr id="83984" name="AutoShape 14"/>
          <p:cNvSpPr>
            <a:spLocks/>
          </p:cNvSpPr>
          <p:nvPr/>
        </p:nvSpPr>
        <p:spPr bwMode="auto">
          <a:xfrm>
            <a:off x="7849195" y="383976"/>
            <a:ext cx="839391" cy="839391"/>
          </a:xfrm>
          <a:custGeom>
            <a:avLst/>
            <a:gdLst>
              <a:gd name="T0" fmla="*/ 1193800 w 21600"/>
              <a:gd name="T1" fmla="*/ 596900 h 21600"/>
              <a:gd name="T2" fmla="*/ 952940 w 21600"/>
              <a:gd name="T3" fmla="*/ 511234 h 21600"/>
              <a:gd name="T4" fmla="*/ 952940 w 21600"/>
              <a:gd name="T5" fmla="*/ 682566 h 21600"/>
              <a:gd name="T6" fmla="*/ 1193800 w 21600"/>
              <a:gd name="T7" fmla="*/ 596900 h 21600"/>
              <a:gd name="T8" fmla="*/ 1018930 w 21600"/>
              <a:gd name="T9" fmla="*/ 174814 h 21600"/>
              <a:gd name="T10" fmla="*/ 788074 w 21600"/>
              <a:gd name="T11" fmla="*/ 284578 h 21600"/>
              <a:gd name="T12" fmla="*/ 909222 w 21600"/>
              <a:gd name="T13" fmla="*/ 405726 h 21600"/>
              <a:gd name="T14" fmla="*/ 1018930 w 21600"/>
              <a:gd name="T15" fmla="*/ 174814 h 21600"/>
              <a:gd name="T16" fmla="*/ 596900 w 21600"/>
              <a:gd name="T17" fmla="*/ 0 h 21600"/>
              <a:gd name="T18" fmla="*/ 511234 w 21600"/>
              <a:gd name="T19" fmla="*/ 240860 h 21600"/>
              <a:gd name="T20" fmla="*/ 682566 w 21600"/>
              <a:gd name="T21" fmla="*/ 240860 h 21600"/>
              <a:gd name="T22" fmla="*/ 596900 w 21600"/>
              <a:gd name="T23" fmla="*/ 0 h 21600"/>
              <a:gd name="T24" fmla="*/ 174814 w 21600"/>
              <a:gd name="T25" fmla="*/ 174814 h 21600"/>
              <a:gd name="T26" fmla="*/ 284578 w 21600"/>
              <a:gd name="T27" fmla="*/ 405726 h 21600"/>
              <a:gd name="T28" fmla="*/ 405726 w 21600"/>
              <a:gd name="T29" fmla="*/ 284578 h 21600"/>
              <a:gd name="T30" fmla="*/ 174814 w 21600"/>
              <a:gd name="T31" fmla="*/ 174814 h 21600"/>
              <a:gd name="T32" fmla="*/ 0 w 21600"/>
              <a:gd name="T33" fmla="*/ 596900 h 21600"/>
              <a:gd name="T34" fmla="*/ 240860 w 21600"/>
              <a:gd name="T35" fmla="*/ 682566 h 21600"/>
              <a:gd name="T36" fmla="*/ 240860 w 21600"/>
              <a:gd name="T37" fmla="*/ 511234 h 21600"/>
              <a:gd name="T38" fmla="*/ 0 w 21600"/>
              <a:gd name="T39" fmla="*/ 596900 h 21600"/>
              <a:gd name="T40" fmla="*/ 174814 w 21600"/>
              <a:gd name="T41" fmla="*/ 1018930 h 21600"/>
              <a:gd name="T42" fmla="*/ 405726 w 21600"/>
              <a:gd name="T43" fmla="*/ 909222 h 21600"/>
              <a:gd name="T44" fmla="*/ 284578 w 21600"/>
              <a:gd name="T45" fmla="*/ 788074 h 21600"/>
              <a:gd name="T46" fmla="*/ 174814 w 21600"/>
              <a:gd name="T47" fmla="*/ 1018930 h 21600"/>
              <a:gd name="T48" fmla="*/ 596900 w 21600"/>
              <a:gd name="T49" fmla="*/ 1193800 h 21600"/>
              <a:gd name="T50" fmla="*/ 682566 w 21600"/>
              <a:gd name="T51" fmla="*/ 952940 h 21600"/>
              <a:gd name="T52" fmla="*/ 511234 w 21600"/>
              <a:gd name="T53" fmla="*/ 952940 h 21600"/>
              <a:gd name="T54" fmla="*/ 596900 w 21600"/>
              <a:gd name="T55" fmla="*/ 1193800 h 21600"/>
              <a:gd name="T56" fmla="*/ 1018930 w 21600"/>
              <a:gd name="T57" fmla="*/ 1018930 h 21600"/>
              <a:gd name="T58" fmla="*/ 909222 w 21600"/>
              <a:gd name="T59" fmla="*/ 788074 h 21600"/>
              <a:gd name="T60" fmla="*/ 788074 w 21600"/>
              <a:gd name="T61" fmla="*/ 909222 h 21600"/>
              <a:gd name="T62" fmla="*/ 1018930 w 21600"/>
              <a:gd name="T63" fmla="*/ 1018930 h 21600"/>
              <a:gd name="T64" fmla="*/ 596900 w 21600"/>
              <a:gd name="T65" fmla="*/ 298450 h 21600"/>
              <a:gd name="T66" fmla="*/ 298450 w 21600"/>
              <a:gd name="T67" fmla="*/ 596900 h 21600"/>
              <a:gd name="T68" fmla="*/ 596900 w 21600"/>
              <a:gd name="T69" fmla="*/ 895350 h 21600"/>
              <a:gd name="T70" fmla="*/ 895350 w 21600"/>
              <a:gd name="T71" fmla="*/ 596900 h 21600"/>
              <a:gd name="T72" fmla="*/ 596900 w 21600"/>
              <a:gd name="T73" fmla="*/ 298450 h 21600"/>
              <a:gd name="T74" fmla="*/ 596900 w 21600"/>
              <a:gd name="T75" fmla="*/ 29845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1600" y="10800"/>
                </a:moveTo>
                <a:lnTo>
                  <a:pt x="17242" y="9250"/>
                </a:lnTo>
                <a:lnTo>
                  <a:pt x="17242" y="12350"/>
                </a:lnTo>
                <a:lnTo>
                  <a:pt x="21600" y="10800"/>
                </a:lnTo>
                <a:close/>
                <a:moveTo>
                  <a:pt x="18436" y="3163"/>
                </a:moveTo>
                <a:lnTo>
                  <a:pt x="14259" y="5149"/>
                </a:lnTo>
                <a:lnTo>
                  <a:pt x="16451" y="7341"/>
                </a:lnTo>
                <a:lnTo>
                  <a:pt x="18436" y="3163"/>
                </a:lnTo>
                <a:close/>
                <a:moveTo>
                  <a:pt x="10800" y="0"/>
                </a:moveTo>
                <a:lnTo>
                  <a:pt x="9250" y="4358"/>
                </a:lnTo>
                <a:lnTo>
                  <a:pt x="12350" y="4358"/>
                </a:lnTo>
                <a:lnTo>
                  <a:pt x="10800" y="0"/>
                </a:lnTo>
                <a:close/>
                <a:moveTo>
                  <a:pt x="3163" y="3163"/>
                </a:moveTo>
                <a:lnTo>
                  <a:pt x="5149" y="7341"/>
                </a:lnTo>
                <a:lnTo>
                  <a:pt x="7341" y="5149"/>
                </a:lnTo>
                <a:lnTo>
                  <a:pt x="3163" y="3163"/>
                </a:lnTo>
                <a:close/>
                <a:moveTo>
                  <a:pt x="0" y="10800"/>
                </a:moveTo>
                <a:lnTo>
                  <a:pt x="4358" y="12350"/>
                </a:lnTo>
                <a:lnTo>
                  <a:pt x="4358" y="9250"/>
                </a:lnTo>
                <a:lnTo>
                  <a:pt x="0" y="10800"/>
                </a:lnTo>
                <a:close/>
                <a:moveTo>
                  <a:pt x="3163" y="18436"/>
                </a:moveTo>
                <a:lnTo>
                  <a:pt x="7341" y="16451"/>
                </a:lnTo>
                <a:lnTo>
                  <a:pt x="5149" y="14259"/>
                </a:lnTo>
                <a:lnTo>
                  <a:pt x="3163" y="18436"/>
                </a:lnTo>
                <a:close/>
                <a:moveTo>
                  <a:pt x="10800" y="21600"/>
                </a:moveTo>
                <a:lnTo>
                  <a:pt x="12350" y="17242"/>
                </a:lnTo>
                <a:lnTo>
                  <a:pt x="9250" y="17242"/>
                </a:lnTo>
                <a:lnTo>
                  <a:pt x="10800" y="21600"/>
                </a:lnTo>
                <a:close/>
                <a:moveTo>
                  <a:pt x="18436" y="18436"/>
                </a:moveTo>
                <a:lnTo>
                  <a:pt x="16451" y="14259"/>
                </a:lnTo>
                <a:lnTo>
                  <a:pt x="14259" y="16451"/>
                </a:lnTo>
                <a:lnTo>
                  <a:pt x="18436" y="18436"/>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moveTo>
                  <a:pt x="10800" y="5400"/>
                </a:moveTo>
              </a:path>
            </a:pathLst>
          </a:custGeom>
          <a:solidFill>
            <a:srgbClr val="FFEA18"/>
          </a:solidFill>
          <a:ln w="9525">
            <a:solidFill>
              <a:schemeClr val="tx1"/>
            </a:solidFill>
            <a:miter lim="800000"/>
            <a:headEnd/>
            <a:tailEnd/>
          </a:ln>
        </p:spPr>
        <p:txBody>
          <a:bodyPr lIns="0" tIns="0" rIns="0" bIns="0"/>
          <a:lstStyle/>
          <a:p>
            <a:endParaRPr lang="en-US"/>
          </a:p>
        </p:txBody>
      </p:sp>
      <p:sp>
        <p:nvSpPr>
          <p:cNvPr id="83985" name="AutoShape 15"/>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3986" name="AutoShape 16"/>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72721" name="AutoShape 17"/>
          <p:cNvSpPr>
            <a:spLocks/>
          </p:cNvSpPr>
          <p:nvPr/>
        </p:nvSpPr>
        <p:spPr bwMode="auto">
          <a:xfrm>
            <a:off x="8233172" y="4036219"/>
            <a:ext cx="910828" cy="910828"/>
          </a:xfrm>
          <a:custGeom>
            <a:avLst/>
            <a:gdLst>
              <a:gd name="T0" fmla="*/ 0 w 21600"/>
              <a:gd name="T1" fmla="*/ 971550 h 21600"/>
              <a:gd name="T2" fmla="*/ 323850 w 21600"/>
              <a:gd name="T3" fmla="*/ 971550 h 21600"/>
              <a:gd name="T4" fmla="*/ 323850 w 21600"/>
              <a:gd name="T5" fmla="*/ 0 h 21600"/>
              <a:gd name="T6" fmla="*/ 971550 w 21600"/>
              <a:gd name="T7" fmla="*/ 0 h 21600"/>
              <a:gd name="T8" fmla="*/ 971550 w 21600"/>
              <a:gd name="T9" fmla="*/ 971550 h 21600"/>
              <a:gd name="T10" fmla="*/ 1295400 w 21600"/>
              <a:gd name="T11" fmla="*/ 971550 h 21600"/>
              <a:gd name="T12" fmla="*/ 647700 w 21600"/>
              <a:gd name="T13" fmla="*/ 1295400 h 21600"/>
              <a:gd name="T14" fmla="*/ 0 w 21600"/>
              <a:gd name="T15" fmla="*/ 971550 h 21600"/>
              <a:gd name="T16" fmla="*/ 0 w 21600"/>
              <a:gd name="T17" fmla="*/ 97155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3988" name="Rectangle 18"/>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Uplift</a:t>
            </a:r>
          </a:p>
        </p:txBody>
      </p:sp>
      <p:sp>
        <p:nvSpPr>
          <p:cNvPr id="72723" name="Rectangle 19"/>
          <p:cNvSpPr>
            <a:spLocks/>
          </p:cNvSpPr>
          <p:nvPr/>
        </p:nvSpPr>
        <p:spPr bwMode="auto">
          <a:xfrm>
            <a:off x="8237637" y="5027414"/>
            <a:ext cx="866582"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Burial</a:t>
            </a:r>
          </a:p>
        </p:txBody>
      </p:sp>
      <p:sp>
        <p:nvSpPr>
          <p:cNvPr id="72724" name="Rectangle 20"/>
          <p:cNvSpPr>
            <a:spLocks/>
          </p:cNvSpPr>
          <p:nvPr/>
        </p:nvSpPr>
        <p:spPr bwMode="auto">
          <a:xfrm>
            <a:off x="7274347" y="3509367"/>
            <a:ext cx="1642435"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Increased P&amp;T</a:t>
            </a:r>
          </a:p>
        </p:txBody>
      </p:sp>
      <p:sp>
        <p:nvSpPr>
          <p:cNvPr id="83991" name="Rectangle 21"/>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Crystallization</a:t>
            </a:r>
          </a:p>
        </p:txBody>
      </p:sp>
      <p:sp>
        <p:nvSpPr>
          <p:cNvPr id="83992" name="Rectangle 22"/>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Weathering</a:t>
            </a:r>
          </a:p>
        </p:txBody>
      </p:sp>
      <p:sp>
        <p:nvSpPr>
          <p:cNvPr id="83993" name="Rectangle 23"/>
          <p:cNvSpPr>
            <a:spLocks/>
          </p:cNvSpPr>
          <p:nvPr/>
        </p:nvSpPr>
        <p:spPr bwMode="auto">
          <a:xfrm>
            <a:off x="5986240" y="455414"/>
            <a:ext cx="895436"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Erosion</a:t>
            </a:r>
          </a:p>
        </p:txBody>
      </p:sp>
      <p:sp>
        <p:nvSpPr>
          <p:cNvPr id="83994" name="Rectangle 24"/>
          <p:cNvSpPr>
            <a:spLocks/>
          </p:cNvSpPr>
          <p:nvPr/>
        </p:nvSpPr>
        <p:spPr bwMode="auto">
          <a:xfrm>
            <a:off x="6754193" y="1223367"/>
            <a:ext cx="1085167"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Transport</a:t>
            </a:r>
          </a:p>
        </p:txBody>
      </p:sp>
      <p:sp>
        <p:nvSpPr>
          <p:cNvPr id="83995" name="Rectangle 25"/>
          <p:cNvSpPr>
            <a:spLocks/>
          </p:cNvSpPr>
          <p:nvPr/>
        </p:nvSpPr>
        <p:spPr bwMode="auto">
          <a:xfrm>
            <a:off x="7436197" y="2286000"/>
            <a:ext cx="1222449"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Deposition</a:t>
            </a:r>
          </a:p>
        </p:txBody>
      </p:sp>
      <p:pic>
        <p:nvPicPr>
          <p:cNvPr id="72730" name="Picture 26"/>
          <p:cNvPicPr>
            <a:picLocks noChangeArrowheads="1"/>
          </p:cNvPicPr>
          <p:nvPr/>
        </p:nvPicPr>
        <p:blipFill>
          <a:blip r:embed="rId2" cstate="print"/>
          <a:srcRect/>
          <a:stretch>
            <a:fillRect/>
          </a:stretch>
        </p:blipFill>
        <p:spPr bwMode="auto">
          <a:xfrm>
            <a:off x="3125391" y="1294805"/>
            <a:ext cx="2701230" cy="2821781"/>
          </a:xfrm>
          <a:prstGeom prst="rect">
            <a:avLst/>
          </a:prstGeom>
          <a:noFill/>
          <a:ln w="9525">
            <a:noFill/>
            <a:miter lim="800000"/>
            <a:headEnd/>
            <a:tailEnd/>
          </a:ln>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5000"/>
                                  </p:stCondLst>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0" fill="hold"/>
                                        <p:tgtEl>
                                          <p:spTgt spid="72709"/>
                                        </p:tgtEl>
                                        <p:attrNameLst>
                                          <p:attrName>ppt_x</p:attrName>
                                        </p:attrNameLst>
                                      </p:cBhvr>
                                      <p:tavLst>
                                        <p:tav tm="0">
                                          <p:val>
                                            <p:strVal val="0-#ppt_w/2"/>
                                          </p:val>
                                        </p:tav>
                                        <p:tav tm="100000">
                                          <p:val>
                                            <p:strVal val="#ppt_x"/>
                                          </p:val>
                                        </p:tav>
                                      </p:tavLst>
                                    </p:anim>
                                    <p:anim calcmode="lin" valueType="num">
                                      <p:cBhvr additive="base">
                                        <p:cTn id="8" dur="5000" fill="hold"/>
                                        <p:tgtEl>
                                          <p:spTgt spid="7270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0"/>
                            </p:stCondLst>
                            <p:childTnLst>
                              <p:par>
                                <p:cTn id="10" presetID="22" presetClass="entr" presetSubtype="1" fill="hold" grpId="0" nodeType="afterEffect">
                                  <p:stCondLst>
                                    <p:cond delay="500"/>
                                  </p:stCondLst>
                                  <p:childTnLst>
                                    <p:set>
                                      <p:cBhvr>
                                        <p:cTn id="11" dur="1" fill="hold">
                                          <p:stCondLst>
                                            <p:cond delay="0"/>
                                          </p:stCondLst>
                                        </p:cTn>
                                        <p:tgtEl>
                                          <p:spTgt spid="72721"/>
                                        </p:tgtEl>
                                        <p:attrNameLst>
                                          <p:attrName>style.visibility</p:attrName>
                                        </p:attrNameLst>
                                      </p:cBhvr>
                                      <p:to>
                                        <p:strVal val="visible"/>
                                      </p:to>
                                    </p:set>
                                    <p:animEffect transition="in" filter="wipe(up)">
                                      <p:cBhvr>
                                        <p:cTn id="12" dur="500"/>
                                        <p:tgtEl>
                                          <p:spTgt spid="72721"/>
                                        </p:tgtEl>
                                      </p:cBhvr>
                                    </p:animEffect>
                                  </p:childTnLst>
                                </p:cTn>
                              </p:par>
                            </p:childTnLst>
                          </p:cTn>
                        </p:par>
                        <p:par>
                          <p:cTn id="13" fill="hold" nodeType="afterGroup">
                            <p:stCondLst>
                              <p:cond delay="11000"/>
                            </p:stCondLst>
                            <p:childTnLst>
                              <p:par>
                                <p:cTn id="14" presetID="2" presetClass="entr" presetSubtype="1" fill="hold" grpId="0" nodeType="afterEffect">
                                  <p:stCondLst>
                                    <p:cond delay="500"/>
                                  </p:stCondLst>
                                  <p:childTnLst>
                                    <p:set>
                                      <p:cBhvr>
                                        <p:cTn id="15" dur="1" fill="hold">
                                          <p:stCondLst>
                                            <p:cond delay="0"/>
                                          </p:stCondLst>
                                        </p:cTn>
                                        <p:tgtEl>
                                          <p:spTgt spid="72723"/>
                                        </p:tgtEl>
                                        <p:attrNameLst>
                                          <p:attrName>style.visibility</p:attrName>
                                        </p:attrNameLst>
                                      </p:cBhvr>
                                      <p:to>
                                        <p:strVal val="visible"/>
                                      </p:to>
                                    </p:set>
                                    <p:anim calcmode="lin" valueType="num">
                                      <p:cBhvr additive="base">
                                        <p:cTn id="16" dur="500" fill="hold"/>
                                        <p:tgtEl>
                                          <p:spTgt spid="72723"/>
                                        </p:tgtEl>
                                        <p:attrNameLst>
                                          <p:attrName>ppt_x</p:attrName>
                                        </p:attrNameLst>
                                      </p:cBhvr>
                                      <p:tavLst>
                                        <p:tav tm="0">
                                          <p:val>
                                            <p:strVal val="#ppt_x"/>
                                          </p:val>
                                        </p:tav>
                                        <p:tav tm="100000">
                                          <p:val>
                                            <p:strVal val="#ppt_x"/>
                                          </p:val>
                                        </p:tav>
                                      </p:tavLst>
                                    </p:anim>
                                    <p:anim calcmode="lin" valueType="num">
                                      <p:cBhvr additive="base">
                                        <p:cTn id="17" dur="500" fill="hold"/>
                                        <p:tgtEl>
                                          <p:spTgt spid="72723"/>
                                        </p:tgtEl>
                                        <p:attrNameLst>
                                          <p:attrName>ppt_y</p:attrName>
                                        </p:attrNameLst>
                                      </p:cBhvr>
                                      <p:tavLst>
                                        <p:tav tm="0">
                                          <p:val>
                                            <p:strVal val="0-#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72717"/>
                                        </p:tgtEl>
                                        <p:attrNameLst>
                                          <p:attrName>style.visibility</p:attrName>
                                        </p:attrNameLst>
                                      </p:cBhvr>
                                      <p:to>
                                        <p:strVal val="visible"/>
                                      </p:to>
                                    </p:set>
                                    <p:animEffect transition="in" filter="wipe(up)">
                                      <p:cBhvr>
                                        <p:cTn id="22" dur="500"/>
                                        <p:tgtEl>
                                          <p:spTgt spid="72717"/>
                                        </p:tgtEl>
                                      </p:cBhvr>
                                    </p:animEffect>
                                  </p:childTnLst>
                                </p:cTn>
                              </p:par>
                            </p:childTnLst>
                          </p:cTn>
                        </p:par>
                        <p:par>
                          <p:cTn id="23" fill="hold" nodeType="afterGroup">
                            <p:stCondLst>
                              <p:cond delay="500"/>
                            </p:stCondLst>
                            <p:childTnLst>
                              <p:par>
                                <p:cTn id="24" presetID="2" presetClass="entr" presetSubtype="8" fill="hold" grpId="0" nodeType="afterEffect">
                                  <p:stCondLst>
                                    <p:cond delay="500"/>
                                  </p:stCondLst>
                                  <p:childTnLst>
                                    <p:set>
                                      <p:cBhvr>
                                        <p:cTn id="25" dur="1" fill="hold">
                                          <p:stCondLst>
                                            <p:cond delay="0"/>
                                          </p:stCondLst>
                                        </p:cTn>
                                        <p:tgtEl>
                                          <p:spTgt spid="72724"/>
                                        </p:tgtEl>
                                        <p:attrNameLst>
                                          <p:attrName>style.visibility</p:attrName>
                                        </p:attrNameLst>
                                      </p:cBhvr>
                                      <p:to>
                                        <p:strVal val="visible"/>
                                      </p:to>
                                    </p:set>
                                    <p:anim calcmode="lin" valueType="num">
                                      <p:cBhvr additive="base">
                                        <p:cTn id="26" dur="500" fill="hold"/>
                                        <p:tgtEl>
                                          <p:spTgt spid="72724"/>
                                        </p:tgtEl>
                                        <p:attrNameLst>
                                          <p:attrName>ppt_x</p:attrName>
                                        </p:attrNameLst>
                                      </p:cBhvr>
                                      <p:tavLst>
                                        <p:tav tm="0">
                                          <p:val>
                                            <p:strVal val="0-#ppt_w/2"/>
                                          </p:val>
                                        </p:tav>
                                        <p:tav tm="100000">
                                          <p:val>
                                            <p:strVal val="#ppt_x"/>
                                          </p:val>
                                        </p:tav>
                                      </p:tavLst>
                                    </p:anim>
                                    <p:anim calcmode="lin" valueType="num">
                                      <p:cBhvr additive="base">
                                        <p:cTn id="27" dur="500" fill="hold"/>
                                        <p:tgtEl>
                                          <p:spTgt spid="72724"/>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entr" presetSubtype="49414436" fill="hold" grpId="0" nodeType="clickEffect">
                                  <p:stCondLst>
                                    <p:cond delay="0"/>
                                  </p:stCondLst>
                                  <p:childTnLst>
                                    <p:set>
                                      <p:cBhvr>
                                        <p:cTn id="31" dur="1" fill="hold">
                                          <p:stCondLst>
                                            <p:cond delay="499"/>
                                          </p:stCondLst>
                                        </p:cTn>
                                        <p:tgtEl>
                                          <p:spTgt spid="7271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6" fill="hold" nodeType="clickEffect">
                                  <p:stCondLst>
                                    <p:cond delay="0"/>
                                  </p:stCondLst>
                                  <p:childTnLst>
                                    <p:set>
                                      <p:cBhvr>
                                        <p:cTn id="35" dur="1" fill="hold">
                                          <p:stCondLst>
                                            <p:cond delay="0"/>
                                          </p:stCondLst>
                                        </p:cTn>
                                        <p:tgtEl>
                                          <p:spTgt spid="72730"/>
                                        </p:tgtEl>
                                        <p:attrNameLst>
                                          <p:attrName>style.visibility</p:attrName>
                                        </p:attrNameLst>
                                      </p:cBhvr>
                                      <p:to>
                                        <p:strVal val="visible"/>
                                      </p:to>
                                    </p:set>
                                    <p:anim calcmode="lin" valueType="num">
                                      <p:cBhvr additive="base">
                                        <p:cTn id="36" dur="500" fill="hold"/>
                                        <p:tgtEl>
                                          <p:spTgt spid="72730"/>
                                        </p:tgtEl>
                                        <p:attrNameLst>
                                          <p:attrName>ppt_x</p:attrName>
                                        </p:attrNameLst>
                                      </p:cBhvr>
                                      <p:tavLst>
                                        <p:tav tm="0">
                                          <p:val>
                                            <p:strVal val="1+#ppt_w/2"/>
                                          </p:val>
                                        </p:tav>
                                        <p:tav tm="100000">
                                          <p:val>
                                            <p:strVal val="#ppt_x"/>
                                          </p:val>
                                        </p:tav>
                                      </p:tavLst>
                                    </p:anim>
                                    <p:anim calcmode="lin" valueType="num">
                                      <p:cBhvr additive="base">
                                        <p:cTn id="37" dur="500" fill="hold"/>
                                        <p:tgtEl>
                                          <p:spTgt spid="72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p:bldP spid="72716" grpId="0" animBg="1" autoUpdateAnimBg="0"/>
      <p:bldP spid="72721" grpId="0" animBg="1"/>
      <p:bldP spid="72723" grpId="0" autoUpdateAnimBg="0"/>
      <p:bldP spid="7272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the </a:t>
            </a:r>
            <a:r>
              <a:rPr lang="en-US" u="sng" dirty="0" smtClean="0"/>
              <a:t>MAGMA</a:t>
            </a:r>
            <a:endParaRPr lang="en-US" u="sng" dirty="0"/>
          </a:p>
        </p:txBody>
      </p:sp>
      <p:sp>
        <p:nvSpPr>
          <p:cNvPr id="3" name="Content Placeholder 2"/>
          <p:cNvSpPr>
            <a:spLocks noGrp="1"/>
          </p:cNvSpPr>
          <p:nvPr>
            <p:ph idx="1"/>
          </p:nvPr>
        </p:nvSpPr>
        <p:spPr/>
        <p:txBody>
          <a:bodyPr/>
          <a:lstStyle/>
          <a:p>
            <a:pPr>
              <a:buNone/>
            </a:pPr>
            <a:endParaRPr lang="en-US" dirty="0"/>
          </a:p>
        </p:txBody>
      </p:sp>
      <p:pic>
        <p:nvPicPr>
          <p:cNvPr id="51202" name="Picture 2" descr="http://images.nationalgeographic.com/wpf/media-live/photos/000/264/cache/magma-ocean-earth-cutaway_26411_200x150.jpg"/>
          <p:cNvPicPr>
            <a:picLocks noChangeAspect="1" noChangeArrowheads="1"/>
          </p:cNvPicPr>
          <p:nvPr/>
        </p:nvPicPr>
        <p:blipFill>
          <a:blip r:embed="rId2" cstate="print"/>
          <a:srcRect/>
          <a:stretch>
            <a:fillRect/>
          </a:stretch>
        </p:blipFill>
        <p:spPr bwMode="auto">
          <a:xfrm>
            <a:off x="0" y="1143000"/>
            <a:ext cx="8991600" cy="674370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686800" cy="1252728"/>
          </a:xfrm>
        </p:spPr>
        <p:txBody>
          <a:bodyPr>
            <a:noAutofit/>
          </a:bodyPr>
          <a:lstStyle/>
          <a:p>
            <a:pPr algn="ctr"/>
            <a:r>
              <a:rPr lang="en-US" sz="3600" dirty="0" smtClean="0"/>
              <a:t>As the plate is pushed farther into the earth’s layers it melts back into the mantle.</a:t>
            </a:r>
            <a:endParaRPr lang="en-US" sz="3600" dirty="0"/>
          </a:p>
        </p:txBody>
      </p:sp>
      <p:sp>
        <p:nvSpPr>
          <p:cNvPr id="3" name="Content Placeholder 2"/>
          <p:cNvSpPr>
            <a:spLocks noGrp="1"/>
          </p:cNvSpPr>
          <p:nvPr>
            <p:ph idx="1"/>
          </p:nvPr>
        </p:nvSpPr>
        <p:spPr>
          <a:xfrm>
            <a:off x="381000" y="3657600"/>
            <a:ext cx="8229600" cy="2492009"/>
          </a:xfrm>
        </p:spPr>
        <p:txBody>
          <a:bodyPr/>
          <a:lstStyle/>
          <a:p>
            <a:pPr algn="ctr">
              <a:buNone/>
            </a:pPr>
            <a:r>
              <a:rPr lang="en-US" dirty="0" smtClean="0"/>
              <a:t>As the plate begins slipping into the mantle, the rocks are </a:t>
            </a:r>
            <a:r>
              <a:rPr lang="en-US" i="1" u="sng" dirty="0" smtClean="0"/>
              <a:t>heated </a:t>
            </a:r>
            <a:r>
              <a:rPr lang="en-US" dirty="0" smtClean="0"/>
              <a:t>up to high temperatures.  Once again the rocks are melted and become magma.</a:t>
            </a:r>
          </a:p>
        </p:txBody>
      </p:sp>
      <p:pic>
        <p:nvPicPr>
          <p:cNvPr id="52226" name="Picture 2" descr="C:\Documents and Settings\Owner\Local Settings\Temporary Internet Files\Content.IE5\EQ70VTA1\MCj04248320000[1].wmf"/>
          <p:cNvPicPr>
            <a:picLocks noChangeAspect="1" noChangeArrowheads="1"/>
          </p:cNvPicPr>
          <p:nvPr/>
        </p:nvPicPr>
        <p:blipFill>
          <a:blip r:embed="rId2" cstate="print"/>
          <a:srcRect/>
          <a:stretch>
            <a:fillRect/>
          </a:stretch>
        </p:blipFill>
        <p:spPr bwMode="auto">
          <a:xfrm>
            <a:off x="3200400" y="1676400"/>
            <a:ext cx="2304706" cy="2041837"/>
          </a:xfrm>
          <a:prstGeom prst="rect">
            <a:avLst/>
          </a:prstGeom>
          <a:noFill/>
        </p:spPr>
      </p:pic>
      <p:pic>
        <p:nvPicPr>
          <p:cNvPr id="32770" name="Picture 2" descr="http://4.bp.blogspot.com/-jIbTWj7PkY8/TaPZpOYt8mI/AAAAAAAAADo/712gxmt1mMc/s1600/subduction.gif"/>
          <p:cNvPicPr>
            <a:picLocks noChangeAspect="1" noChangeArrowheads="1"/>
          </p:cNvPicPr>
          <p:nvPr/>
        </p:nvPicPr>
        <p:blipFill>
          <a:blip r:embed="rId3" cstate="print"/>
          <a:srcRect/>
          <a:stretch>
            <a:fillRect/>
          </a:stretch>
        </p:blipFill>
        <p:spPr bwMode="auto">
          <a:xfrm>
            <a:off x="0" y="1524000"/>
            <a:ext cx="9125025" cy="4572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3"/>
          <p:cNvSpPr>
            <a:spLocks noGrp="1"/>
          </p:cNvSpPr>
          <p:nvPr>
            <p:ph type="sldNum" sz="quarter" idx="12"/>
          </p:nvPr>
        </p:nvSpPr>
        <p:spPr/>
        <p:txBody>
          <a:bodyPr tIns="32146"/>
          <a:lstStyle/>
          <a:p>
            <a:pPr>
              <a:defRPr/>
            </a:pPr>
            <a:fld id="{B965D87B-B439-469E-ABFD-4ABD03AAD4FF}" type="slidenum">
              <a:rPr lang="en-US"/>
              <a:pPr>
                <a:defRPr/>
              </a:pPr>
              <a:t>21</a:t>
            </a:fld>
            <a:endParaRPr lang="en-US"/>
          </a:p>
        </p:txBody>
      </p:sp>
      <p:sp>
        <p:nvSpPr>
          <p:cNvPr id="84995"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4996"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MAGMA</a:t>
            </a:r>
          </a:p>
        </p:txBody>
      </p:sp>
      <p:cxnSp>
        <p:nvCxnSpPr>
          <p:cNvPr id="84997" name="AutoShape 3"/>
          <p:cNvCxnSpPr>
            <a:cxnSpLocks noChangeShapeType="1"/>
            <a:stCxn id="84995" idx="0"/>
            <a:endCxn id="85000"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4998"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84999" name="Line 5"/>
          <p:cNvSpPr>
            <a:spLocks noChangeShapeType="1"/>
          </p:cNvSpPr>
          <p:nvPr/>
        </p:nvSpPr>
        <p:spPr bwMode="auto">
          <a:xfrm>
            <a:off x="0" y="2893219"/>
            <a:ext cx="9144000" cy="1117"/>
          </a:xfrm>
          <a:prstGeom prst="line">
            <a:avLst/>
          </a:prstGeom>
          <a:noFill/>
          <a:ln w="50800" cap="rnd">
            <a:solidFill>
              <a:srgbClr val="5B3D23"/>
            </a:solidFill>
            <a:prstDash val="sysDot"/>
            <a:miter lim="800000"/>
            <a:headEnd/>
            <a:tailEnd/>
          </a:ln>
        </p:spPr>
        <p:txBody>
          <a:bodyPr lIns="0" tIns="0" rIns="0" bIns="0"/>
          <a:lstStyle/>
          <a:p>
            <a:endParaRPr lang="en-US"/>
          </a:p>
        </p:txBody>
      </p:sp>
      <p:sp>
        <p:nvSpPr>
          <p:cNvPr id="85000" name="Rectangle 6"/>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charset="0"/>
                <a:cs typeface="Times New Roman" charset="0"/>
                <a:sym typeface="Times New Roman"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5001" name="Oval 7"/>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5002" name="Rectangle 8"/>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t>
            </a:r>
          </a:p>
        </p:txBody>
      </p:sp>
      <p:cxnSp>
        <p:nvCxnSpPr>
          <p:cNvPr id="85003" name="AutoShape 9"/>
          <p:cNvCxnSpPr>
            <a:cxnSpLocks noChangeShapeType="1"/>
            <a:stCxn id="85000" idx="0"/>
            <a:endCxn id="85001" idx="0"/>
          </p:cNvCxnSpPr>
          <p:nvPr/>
        </p:nvCxnSpPr>
        <p:spPr bwMode="auto">
          <a:xfrm rot="10800000" flipH="1">
            <a:off x="1795984" y="759023"/>
            <a:ext cx="2661047" cy="2389808"/>
          </a:xfrm>
          <a:prstGeom prst="straightConnector1">
            <a:avLst/>
          </a:prstGeom>
          <a:noFill/>
          <a:ln w="38100">
            <a:solidFill>
              <a:schemeClr val="tx1"/>
            </a:solidFill>
            <a:miter lim="800000"/>
            <a:headEnd/>
            <a:tailEnd type="triangle" w="med" len="med"/>
          </a:ln>
        </p:spPr>
      </p:cxnSp>
      <p:sp>
        <p:nvSpPr>
          <p:cNvPr id="85004" name="Rectangle 10"/>
          <p:cNvSpPr>
            <a:spLocks/>
          </p:cNvSpPr>
          <p:nvPr/>
        </p:nvSpPr>
        <p:spPr bwMode="auto">
          <a:xfrm>
            <a:off x="5866805" y="2821781"/>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SEDIMENTARY</a:t>
            </a:r>
          </a:p>
        </p:txBody>
      </p:sp>
      <p:cxnSp>
        <p:nvCxnSpPr>
          <p:cNvPr id="85005" name="AutoShape 11"/>
          <p:cNvCxnSpPr>
            <a:cxnSpLocks noChangeShapeType="1"/>
            <a:stCxn id="85001" idx="0"/>
            <a:endCxn id="85004" idx="0"/>
          </p:cNvCxnSpPr>
          <p:nvPr/>
        </p:nvCxnSpPr>
        <p:spPr bwMode="auto">
          <a:xfrm>
            <a:off x="4455914" y="759023"/>
            <a:ext cx="2749228" cy="2299395"/>
          </a:xfrm>
          <a:prstGeom prst="straightConnector1">
            <a:avLst/>
          </a:prstGeom>
          <a:noFill/>
          <a:ln w="38100">
            <a:solidFill>
              <a:schemeClr val="tx1"/>
            </a:solidFill>
            <a:miter lim="800000"/>
            <a:headEnd/>
            <a:tailEnd type="triangle" w="med" len="med"/>
          </a:ln>
        </p:spPr>
      </p:cxnSp>
      <p:sp>
        <p:nvSpPr>
          <p:cNvPr id="85006" name="Rectangle 12"/>
          <p:cNvSpPr>
            <a:spLocks/>
          </p:cNvSpPr>
          <p:nvPr/>
        </p:nvSpPr>
        <p:spPr bwMode="auto">
          <a:xfrm>
            <a:off x="5482828" y="4116586"/>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METAMORPHIC</a:t>
            </a:r>
          </a:p>
        </p:txBody>
      </p:sp>
      <p:cxnSp>
        <p:nvCxnSpPr>
          <p:cNvPr id="85007" name="AutoShape 13"/>
          <p:cNvCxnSpPr>
            <a:cxnSpLocks noChangeShapeType="1"/>
            <a:stCxn id="85004" idx="0"/>
            <a:endCxn id="85006" idx="0"/>
          </p:cNvCxnSpPr>
          <p:nvPr/>
        </p:nvCxnSpPr>
        <p:spPr bwMode="auto">
          <a:xfrm flipH="1">
            <a:off x="6825630" y="3061767"/>
            <a:ext cx="380628" cy="1295921"/>
          </a:xfrm>
          <a:prstGeom prst="straightConnector1">
            <a:avLst/>
          </a:prstGeom>
          <a:noFill/>
          <a:ln w="38100">
            <a:solidFill>
              <a:schemeClr val="tx1"/>
            </a:solidFill>
            <a:miter lim="800000"/>
            <a:headEnd/>
            <a:tailEnd type="triangle" w="med" len="med"/>
          </a:ln>
        </p:spPr>
      </p:cxnSp>
      <p:cxnSp>
        <p:nvCxnSpPr>
          <p:cNvPr id="73742" name="AutoShape 14"/>
          <p:cNvCxnSpPr>
            <a:cxnSpLocks noChangeShapeType="1"/>
            <a:stCxn id="85006" idx="0"/>
            <a:endCxn id="84995" idx="0"/>
          </p:cNvCxnSpPr>
          <p:nvPr/>
        </p:nvCxnSpPr>
        <p:spPr bwMode="auto">
          <a:xfrm flipH="1">
            <a:off x="4454798" y="4357688"/>
            <a:ext cx="2368600" cy="1204392"/>
          </a:xfrm>
          <a:prstGeom prst="straightConnector1">
            <a:avLst/>
          </a:prstGeom>
          <a:noFill/>
          <a:ln w="38100">
            <a:solidFill>
              <a:schemeClr val="tx1"/>
            </a:solidFill>
            <a:miter lim="800000"/>
            <a:headEnd/>
            <a:tailEnd type="triangle" w="med" len="med"/>
          </a:ln>
        </p:spPr>
      </p:cxnSp>
      <p:sp>
        <p:nvSpPr>
          <p:cNvPr id="85009" name="AutoShape 15"/>
          <p:cNvSpPr>
            <a:spLocks/>
          </p:cNvSpPr>
          <p:nvPr/>
        </p:nvSpPr>
        <p:spPr bwMode="auto">
          <a:xfrm>
            <a:off x="7849195" y="383976"/>
            <a:ext cx="839391" cy="839391"/>
          </a:xfrm>
          <a:custGeom>
            <a:avLst/>
            <a:gdLst>
              <a:gd name="T0" fmla="*/ 1193800 w 21600"/>
              <a:gd name="T1" fmla="*/ 596900 h 21600"/>
              <a:gd name="T2" fmla="*/ 952940 w 21600"/>
              <a:gd name="T3" fmla="*/ 511234 h 21600"/>
              <a:gd name="T4" fmla="*/ 952940 w 21600"/>
              <a:gd name="T5" fmla="*/ 682566 h 21600"/>
              <a:gd name="T6" fmla="*/ 1193800 w 21600"/>
              <a:gd name="T7" fmla="*/ 596900 h 21600"/>
              <a:gd name="T8" fmla="*/ 1018930 w 21600"/>
              <a:gd name="T9" fmla="*/ 174814 h 21600"/>
              <a:gd name="T10" fmla="*/ 788074 w 21600"/>
              <a:gd name="T11" fmla="*/ 284578 h 21600"/>
              <a:gd name="T12" fmla="*/ 909222 w 21600"/>
              <a:gd name="T13" fmla="*/ 405726 h 21600"/>
              <a:gd name="T14" fmla="*/ 1018930 w 21600"/>
              <a:gd name="T15" fmla="*/ 174814 h 21600"/>
              <a:gd name="T16" fmla="*/ 596900 w 21600"/>
              <a:gd name="T17" fmla="*/ 0 h 21600"/>
              <a:gd name="T18" fmla="*/ 511234 w 21600"/>
              <a:gd name="T19" fmla="*/ 240860 h 21600"/>
              <a:gd name="T20" fmla="*/ 682566 w 21600"/>
              <a:gd name="T21" fmla="*/ 240860 h 21600"/>
              <a:gd name="T22" fmla="*/ 596900 w 21600"/>
              <a:gd name="T23" fmla="*/ 0 h 21600"/>
              <a:gd name="T24" fmla="*/ 174814 w 21600"/>
              <a:gd name="T25" fmla="*/ 174814 h 21600"/>
              <a:gd name="T26" fmla="*/ 284578 w 21600"/>
              <a:gd name="T27" fmla="*/ 405726 h 21600"/>
              <a:gd name="T28" fmla="*/ 405726 w 21600"/>
              <a:gd name="T29" fmla="*/ 284578 h 21600"/>
              <a:gd name="T30" fmla="*/ 174814 w 21600"/>
              <a:gd name="T31" fmla="*/ 174814 h 21600"/>
              <a:gd name="T32" fmla="*/ 0 w 21600"/>
              <a:gd name="T33" fmla="*/ 596900 h 21600"/>
              <a:gd name="T34" fmla="*/ 240860 w 21600"/>
              <a:gd name="T35" fmla="*/ 682566 h 21600"/>
              <a:gd name="T36" fmla="*/ 240860 w 21600"/>
              <a:gd name="T37" fmla="*/ 511234 h 21600"/>
              <a:gd name="T38" fmla="*/ 0 w 21600"/>
              <a:gd name="T39" fmla="*/ 596900 h 21600"/>
              <a:gd name="T40" fmla="*/ 174814 w 21600"/>
              <a:gd name="T41" fmla="*/ 1018930 h 21600"/>
              <a:gd name="T42" fmla="*/ 405726 w 21600"/>
              <a:gd name="T43" fmla="*/ 909222 h 21600"/>
              <a:gd name="T44" fmla="*/ 284578 w 21600"/>
              <a:gd name="T45" fmla="*/ 788074 h 21600"/>
              <a:gd name="T46" fmla="*/ 174814 w 21600"/>
              <a:gd name="T47" fmla="*/ 1018930 h 21600"/>
              <a:gd name="T48" fmla="*/ 596900 w 21600"/>
              <a:gd name="T49" fmla="*/ 1193800 h 21600"/>
              <a:gd name="T50" fmla="*/ 682566 w 21600"/>
              <a:gd name="T51" fmla="*/ 952940 h 21600"/>
              <a:gd name="T52" fmla="*/ 511234 w 21600"/>
              <a:gd name="T53" fmla="*/ 952940 h 21600"/>
              <a:gd name="T54" fmla="*/ 596900 w 21600"/>
              <a:gd name="T55" fmla="*/ 1193800 h 21600"/>
              <a:gd name="T56" fmla="*/ 1018930 w 21600"/>
              <a:gd name="T57" fmla="*/ 1018930 h 21600"/>
              <a:gd name="T58" fmla="*/ 909222 w 21600"/>
              <a:gd name="T59" fmla="*/ 788074 h 21600"/>
              <a:gd name="T60" fmla="*/ 788074 w 21600"/>
              <a:gd name="T61" fmla="*/ 909222 h 21600"/>
              <a:gd name="T62" fmla="*/ 1018930 w 21600"/>
              <a:gd name="T63" fmla="*/ 1018930 h 21600"/>
              <a:gd name="T64" fmla="*/ 596900 w 21600"/>
              <a:gd name="T65" fmla="*/ 298450 h 21600"/>
              <a:gd name="T66" fmla="*/ 298450 w 21600"/>
              <a:gd name="T67" fmla="*/ 596900 h 21600"/>
              <a:gd name="T68" fmla="*/ 596900 w 21600"/>
              <a:gd name="T69" fmla="*/ 895350 h 21600"/>
              <a:gd name="T70" fmla="*/ 895350 w 21600"/>
              <a:gd name="T71" fmla="*/ 596900 h 21600"/>
              <a:gd name="T72" fmla="*/ 596900 w 21600"/>
              <a:gd name="T73" fmla="*/ 298450 h 21600"/>
              <a:gd name="T74" fmla="*/ 596900 w 21600"/>
              <a:gd name="T75" fmla="*/ 29845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1600" y="10800"/>
                </a:moveTo>
                <a:lnTo>
                  <a:pt x="17242" y="9250"/>
                </a:lnTo>
                <a:lnTo>
                  <a:pt x="17242" y="12350"/>
                </a:lnTo>
                <a:lnTo>
                  <a:pt x="21600" y="10800"/>
                </a:lnTo>
                <a:close/>
                <a:moveTo>
                  <a:pt x="18436" y="3163"/>
                </a:moveTo>
                <a:lnTo>
                  <a:pt x="14259" y="5149"/>
                </a:lnTo>
                <a:lnTo>
                  <a:pt x="16451" y="7341"/>
                </a:lnTo>
                <a:lnTo>
                  <a:pt x="18436" y="3163"/>
                </a:lnTo>
                <a:close/>
                <a:moveTo>
                  <a:pt x="10800" y="0"/>
                </a:moveTo>
                <a:lnTo>
                  <a:pt x="9250" y="4358"/>
                </a:lnTo>
                <a:lnTo>
                  <a:pt x="12350" y="4358"/>
                </a:lnTo>
                <a:lnTo>
                  <a:pt x="10800" y="0"/>
                </a:lnTo>
                <a:close/>
                <a:moveTo>
                  <a:pt x="3163" y="3163"/>
                </a:moveTo>
                <a:lnTo>
                  <a:pt x="5149" y="7341"/>
                </a:lnTo>
                <a:lnTo>
                  <a:pt x="7341" y="5149"/>
                </a:lnTo>
                <a:lnTo>
                  <a:pt x="3163" y="3163"/>
                </a:lnTo>
                <a:close/>
                <a:moveTo>
                  <a:pt x="0" y="10800"/>
                </a:moveTo>
                <a:lnTo>
                  <a:pt x="4358" y="12350"/>
                </a:lnTo>
                <a:lnTo>
                  <a:pt x="4358" y="9250"/>
                </a:lnTo>
                <a:lnTo>
                  <a:pt x="0" y="10800"/>
                </a:lnTo>
                <a:close/>
                <a:moveTo>
                  <a:pt x="3163" y="18436"/>
                </a:moveTo>
                <a:lnTo>
                  <a:pt x="7341" y="16451"/>
                </a:lnTo>
                <a:lnTo>
                  <a:pt x="5149" y="14259"/>
                </a:lnTo>
                <a:lnTo>
                  <a:pt x="3163" y="18436"/>
                </a:lnTo>
                <a:close/>
                <a:moveTo>
                  <a:pt x="10800" y="21600"/>
                </a:moveTo>
                <a:lnTo>
                  <a:pt x="12350" y="17242"/>
                </a:lnTo>
                <a:lnTo>
                  <a:pt x="9250" y="17242"/>
                </a:lnTo>
                <a:lnTo>
                  <a:pt x="10800" y="21600"/>
                </a:lnTo>
                <a:close/>
                <a:moveTo>
                  <a:pt x="18436" y="18436"/>
                </a:moveTo>
                <a:lnTo>
                  <a:pt x="16451" y="14259"/>
                </a:lnTo>
                <a:lnTo>
                  <a:pt x="14259" y="16451"/>
                </a:lnTo>
                <a:lnTo>
                  <a:pt x="18436" y="18436"/>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moveTo>
                  <a:pt x="10800" y="5400"/>
                </a:moveTo>
              </a:path>
            </a:pathLst>
          </a:custGeom>
          <a:solidFill>
            <a:srgbClr val="FFEA18"/>
          </a:solidFill>
          <a:ln w="9525">
            <a:solidFill>
              <a:schemeClr val="tx1"/>
            </a:solidFill>
            <a:miter lim="800000"/>
            <a:headEnd/>
            <a:tailEnd/>
          </a:ln>
        </p:spPr>
        <p:txBody>
          <a:bodyPr lIns="0" tIns="0" rIns="0" bIns="0"/>
          <a:lstStyle/>
          <a:p>
            <a:endParaRPr lang="en-US"/>
          </a:p>
        </p:txBody>
      </p:sp>
      <p:sp>
        <p:nvSpPr>
          <p:cNvPr id="85010" name="AutoShape 16"/>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5011" name="AutoShape 17"/>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5012" name="AutoShape 18"/>
          <p:cNvSpPr>
            <a:spLocks/>
          </p:cNvSpPr>
          <p:nvPr/>
        </p:nvSpPr>
        <p:spPr bwMode="auto">
          <a:xfrm>
            <a:off x="8233172" y="4036219"/>
            <a:ext cx="910828" cy="910828"/>
          </a:xfrm>
          <a:custGeom>
            <a:avLst/>
            <a:gdLst>
              <a:gd name="T0" fmla="*/ 0 w 21600"/>
              <a:gd name="T1" fmla="*/ 971550 h 21600"/>
              <a:gd name="T2" fmla="*/ 323850 w 21600"/>
              <a:gd name="T3" fmla="*/ 971550 h 21600"/>
              <a:gd name="T4" fmla="*/ 323850 w 21600"/>
              <a:gd name="T5" fmla="*/ 0 h 21600"/>
              <a:gd name="T6" fmla="*/ 971550 w 21600"/>
              <a:gd name="T7" fmla="*/ 0 h 21600"/>
              <a:gd name="T8" fmla="*/ 971550 w 21600"/>
              <a:gd name="T9" fmla="*/ 971550 h 21600"/>
              <a:gd name="T10" fmla="*/ 1295400 w 21600"/>
              <a:gd name="T11" fmla="*/ 971550 h 21600"/>
              <a:gd name="T12" fmla="*/ 647700 w 21600"/>
              <a:gd name="T13" fmla="*/ 1295400 h 21600"/>
              <a:gd name="T14" fmla="*/ 0 w 21600"/>
              <a:gd name="T15" fmla="*/ 971550 h 21600"/>
              <a:gd name="T16" fmla="*/ 0 w 21600"/>
              <a:gd name="T17" fmla="*/ 97155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5013" name="Rectangle 19"/>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Uplift</a:t>
            </a:r>
          </a:p>
        </p:txBody>
      </p:sp>
      <p:sp>
        <p:nvSpPr>
          <p:cNvPr id="85014" name="Rectangle 20"/>
          <p:cNvSpPr>
            <a:spLocks/>
          </p:cNvSpPr>
          <p:nvPr/>
        </p:nvSpPr>
        <p:spPr bwMode="auto">
          <a:xfrm>
            <a:off x="8237637" y="5027414"/>
            <a:ext cx="866582"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Burial</a:t>
            </a:r>
          </a:p>
        </p:txBody>
      </p:sp>
      <p:sp>
        <p:nvSpPr>
          <p:cNvPr id="85015" name="Rectangle 21"/>
          <p:cNvSpPr>
            <a:spLocks/>
          </p:cNvSpPr>
          <p:nvPr/>
        </p:nvSpPr>
        <p:spPr bwMode="auto">
          <a:xfrm>
            <a:off x="7274347" y="3509367"/>
            <a:ext cx="1642435"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Increased P&amp;T</a:t>
            </a:r>
          </a:p>
        </p:txBody>
      </p:sp>
      <p:sp>
        <p:nvSpPr>
          <p:cNvPr id="73750" name="Rectangle 22"/>
          <p:cNvSpPr>
            <a:spLocks/>
          </p:cNvSpPr>
          <p:nvPr/>
        </p:nvSpPr>
        <p:spPr bwMode="auto">
          <a:xfrm>
            <a:off x="5681514" y="4804172"/>
            <a:ext cx="908260"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Melting</a:t>
            </a:r>
          </a:p>
        </p:txBody>
      </p:sp>
      <p:sp>
        <p:nvSpPr>
          <p:cNvPr id="85017" name="Rectangle 23"/>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Crystallization</a:t>
            </a:r>
          </a:p>
        </p:txBody>
      </p:sp>
      <p:sp>
        <p:nvSpPr>
          <p:cNvPr id="85018" name="Rectangle 24"/>
          <p:cNvSpPr>
            <a:spLocks/>
          </p:cNvSpPr>
          <p:nvPr/>
        </p:nvSpPr>
        <p:spPr bwMode="auto">
          <a:xfrm>
            <a:off x="1045890" y="607219"/>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Weathering</a:t>
            </a:r>
          </a:p>
        </p:txBody>
      </p:sp>
      <p:sp>
        <p:nvSpPr>
          <p:cNvPr id="85019" name="Rectangle 25"/>
          <p:cNvSpPr>
            <a:spLocks/>
          </p:cNvSpPr>
          <p:nvPr/>
        </p:nvSpPr>
        <p:spPr bwMode="auto">
          <a:xfrm>
            <a:off x="5986240" y="455414"/>
            <a:ext cx="895436"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Erosion</a:t>
            </a:r>
          </a:p>
        </p:txBody>
      </p:sp>
      <p:sp>
        <p:nvSpPr>
          <p:cNvPr id="85020" name="Rectangle 26"/>
          <p:cNvSpPr>
            <a:spLocks/>
          </p:cNvSpPr>
          <p:nvPr/>
        </p:nvSpPr>
        <p:spPr bwMode="auto">
          <a:xfrm>
            <a:off x="6754193" y="1223367"/>
            <a:ext cx="1085167"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Transport</a:t>
            </a:r>
          </a:p>
        </p:txBody>
      </p:sp>
      <p:sp>
        <p:nvSpPr>
          <p:cNvPr id="85021" name="Rectangle 27"/>
          <p:cNvSpPr>
            <a:spLocks/>
          </p:cNvSpPr>
          <p:nvPr/>
        </p:nvSpPr>
        <p:spPr bwMode="auto">
          <a:xfrm>
            <a:off x="7436197" y="2286000"/>
            <a:ext cx="1222449"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Deposition</a:t>
            </a:r>
          </a:p>
        </p:txBody>
      </p:sp>
      <p:sp>
        <p:nvSpPr>
          <p:cNvPr id="73756" name="Rectangle 28"/>
          <p:cNvSpPr>
            <a:spLocks/>
          </p:cNvSpPr>
          <p:nvPr/>
        </p:nvSpPr>
        <p:spPr bwMode="auto">
          <a:xfrm>
            <a:off x="3470301" y="2366367"/>
            <a:ext cx="2006638" cy="905376"/>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solidFill>
                  <a:srgbClr val="E30B12"/>
                </a:solidFill>
                <a:latin typeface="Times New Roman Bold" charset="0"/>
                <a:cs typeface="Times New Roman Bold" charset="0"/>
                <a:sym typeface="Times New Roman Bold" charset="0"/>
              </a:rPr>
              <a:t>Can you see</a:t>
            </a:r>
          </a:p>
          <a:p>
            <a:pPr marL="40182">
              <a:spcBef>
                <a:spcPts val="1345"/>
              </a:spcBef>
            </a:pPr>
            <a:r>
              <a:rPr lang="en-US" sz="2400" dirty="0">
                <a:solidFill>
                  <a:srgbClr val="E30B12"/>
                </a:solidFill>
                <a:latin typeface="Times New Roman Bold" charset="0"/>
                <a:cs typeface="Times New Roman Bold" charset="0"/>
                <a:sym typeface="Times New Roman Bold" charset="0"/>
              </a:rPr>
              <a:t>any shortcuts?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500"/>
                                  </p:stCondLst>
                                  <p:childTnLst>
                                    <p:set>
                                      <p:cBhvr>
                                        <p:cTn id="6" dur="1" fill="hold">
                                          <p:stCondLst>
                                            <p:cond delay="0"/>
                                          </p:stCondLst>
                                        </p:cTn>
                                        <p:tgtEl>
                                          <p:spTgt spid="73742"/>
                                        </p:tgtEl>
                                        <p:attrNameLst>
                                          <p:attrName>style.visibility</p:attrName>
                                        </p:attrNameLst>
                                      </p:cBhvr>
                                      <p:to>
                                        <p:strVal val="visible"/>
                                      </p:to>
                                    </p:set>
                                    <p:animEffect transition="in" filter="wipe(right)">
                                      <p:cBhvr>
                                        <p:cTn id="7" dur="500"/>
                                        <p:tgtEl>
                                          <p:spTgt spid="73742"/>
                                        </p:tgtEl>
                                      </p:cBhvr>
                                    </p:animEffect>
                                  </p:childTnLst>
                                </p:cTn>
                              </p:par>
                            </p:childTnLst>
                          </p:cTn>
                        </p:par>
                        <p:par>
                          <p:cTn id="8" fill="hold" nodeType="afterGroup">
                            <p:stCondLst>
                              <p:cond delay="1000"/>
                            </p:stCondLst>
                            <p:childTnLst>
                              <p:par>
                                <p:cTn id="9" presetID="2" presetClass="entr" presetSubtype="2" fill="hold" grpId="0" nodeType="afterEffect">
                                  <p:stCondLst>
                                    <p:cond delay="500"/>
                                  </p:stCondLst>
                                  <p:childTnLst>
                                    <p:set>
                                      <p:cBhvr>
                                        <p:cTn id="10" dur="1" fill="hold">
                                          <p:stCondLst>
                                            <p:cond delay="0"/>
                                          </p:stCondLst>
                                        </p:cTn>
                                        <p:tgtEl>
                                          <p:spTgt spid="73750"/>
                                        </p:tgtEl>
                                        <p:attrNameLst>
                                          <p:attrName>style.visibility</p:attrName>
                                        </p:attrNameLst>
                                      </p:cBhvr>
                                      <p:to>
                                        <p:strVal val="visible"/>
                                      </p:to>
                                    </p:set>
                                    <p:anim calcmode="lin" valueType="num">
                                      <p:cBhvr additive="base">
                                        <p:cTn id="11" dur="500" fill="hold"/>
                                        <p:tgtEl>
                                          <p:spTgt spid="73750"/>
                                        </p:tgtEl>
                                        <p:attrNameLst>
                                          <p:attrName>ppt_x</p:attrName>
                                        </p:attrNameLst>
                                      </p:cBhvr>
                                      <p:tavLst>
                                        <p:tav tm="0">
                                          <p:val>
                                            <p:strVal val="1+#ppt_w/2"/>
                                          </p:val>
                                        </p:tav>
                                        <p:tav tm="100000">
                                          <p:val>
                                            <p:strVal val="#ppt_x"/>
                                          </p:val>
                                        </p:tav>
                                      </p:tavLst>
                                    </p:anim>
                                    <p:anim calcmode="lin" valueType="num">
                                      <p:cBhvr additive="base">
                                        <p:cTn id="12" dur="500" fill="hold"/>
                                        <p:tgtEl>
                                          <p:spTgt spid="73750"/>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8" fill="hold" grpId="0" nodeType="clickEffect">
                                  <p:stCondLst>
                                    <p:cond delay="0"/>
                                  </p:stCondLst>
                                  <p:childTnLst>
                                    <p:set>
                                      <p:cBhvr>
                                        <p:cTn id="16" dur="1" fill="hold">
                                          <p:stCondLst>
                                            <p:cond delay="0"/>
                                          </p:stCondLst>
                                        </p:cTn>
                                        <p:tgtEl>
                                          <p:spTgt spid="73756"/>
                                        </p:tgtEl>
                                        <p:attrNameLst>
                                          <p:attrName>style.visibility</p:attrName>
                                        </p:attrNameLst>
                                      </p:cBhvr>
                                      <p:to>
                                        <p:strVal val="visible"/>
                                      </p:to>
                                    </p:set>
                                    <p:anim calcmode="lin" valueType="num">
                                      <p:cBhvr>
                                        <p:cTn id="17" dur="500" fill="hold"/>
                                        <p:tgtEl>
                                          <p:spTgt spid="73756"/>
                                        </p:tgtEl>
                                        <p:attrNameLst>
                                          <p:attrName>ppt_x</p:attrName>
                                        </p:attrNameLst>
                                      </p:cBhvr>
                                      <p:tavLst>
                                        <p:tav tm="0">
                                          <p:val>
                                            <p:strVal val="#ppt_x-#ppt_w/2"/>
                                          </p:val>
                                        </p:tav>
                                        <p:tav tm="100000">
                                          <p:val>
                                            <p:strVal val="#ppt_x"/>
                                          </p:val>
                                        </p:tav>
                                      </p:tavLst>
                                    </p:anim>
                                    <p:anim calcmode="lin" valueType="num">
                                      <p:cBhvr>
                                        <p:cTn id="18" dur="500" fill="hold"/>
                                        <p:tgtEl>
                                          <p:spTgt spid="73756"/>
                                        </p:tgtEl>
                                        <p:attrNameLst>
                                          <p:attrName>ppt_y</p:attrName>
                                        </p:attrNameLst>
                                      </p:cBhvr>
                                      <p:tavLst>
                                        <p:tav tm="0">
                                          <p:val>
                                            <p:strVal val="#ppt_y"/>
                                          </p:val>
                                        </p:tav>
                                        <p:tav tm="100000">
                                          <p:val>
                                            <p:strVal val="#ppt_y"/>
                                          </p:val>
                                        </p:tav>
                                      </p:tavLst>
                                    </p:anim>
                                    <p:anim calcmode="lin" valueType="num">
                                      <p:cBhvr>
                                        <p:cTn id="19" dur="500" fill="hold"/>
                                        <p:tgtEl>
                                          <p:spTgt spid="73756"/>
                                        </p:tgtEl>
                                        <p:attrNameLst>
                                          <p:attrName>ppt_w</p:attrName>
                                        </p:attrNameLst>
                                      </p:cBhvr>
                                      <p:tavLst>
                                        <p:tav tm="0">
                                          <p:val>
                                            <p:fltVal val="0"/>
                                          </p:val>
                                        </p:tav>
                                        <p:tav tm="100000">
                                          <p:val>
                                            <p:strVal val="#ppt_w"/>
                                          </p:val>
                                        </p:tav>
                                      </p:tavLst>
                                    </p:anim>
                                    <p:anim calcmode="lin" valueType="num">
                                      <p:cBhvr>
                                        <p:cTn id="20" dur="500" fill="hold"/>
                                        <p:tgtEl>
                                          <p:spTgt spid="7375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0" grpId="0" autoUpdateAnimBg="0"/>
      <p:bldP spid="7375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p:txBody>
          <a:bodyPr tIns="32146"/>
          <a:lstStyle/>
          <a:p>
            <a:pPr>
              <a:defRPr/>
            </a:pPr>
            <a:fld id="{706D6F4A-DC59-45D5-8E24-C21A39118246}" type="slidenum">
              <a:rPr lang="en-US"/>
              <a:pPr>
                <a:defRPr/>
              </a:pPr>
              <a:t>22</a:t>
            </a:fld>
            <a:endParaRPr lang="en-US"/>
          </a:p>
        </p:txBody>
      </p:sp>
      <p:sp>
        <p:nvSpPr>
          <p:cNvPr id="86019"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6020"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MAGMA</a:t>
            </a:r>
          </a:p>
        </p:txBody>
      </p:sp>
      <p:cxnSp>
        <p:nvCxnSpPr>
          <p:cNvPr id="86021" name="AutoShape 3"/>
          <p:cNvCxnSpPr>
            <a:cxnSpLocks noChangeShapeType="1"/>
            <a:stCxn id="86019" idx="0"/>
            <a:endCxn id="86024" idx="0"/>
          </p:cNvCxnSpPr>
          <p:nvPr/>
        </p:nvCxnSpPr>
        <p:spPr bwMode="auto">
          <a:xfrm rot="10800000">
            <a:off x="1795984" y="3152180"/>
            <a:ext cx="2661047" cy="2409900"/>
          </a:xfrm>
          <a:prstGeom prst="straightConnector1">
            <a:avLst/>
          </a:prstGeom>
          <a:noFill/>
          <a:ln w="38100">
            <a:solidFill>
              <a:schemeClr val="tx1"/>
            </a:solidFill>
            <a:miter lim="800000"/>
            <a:headEnd/>
            <a:tailEnd type="triangle" w="med" len="med"/>
          </a:ln>
        </p:spPr>
      </p:cxnSp>
      <p:sp>
        <p:nvSpPr>
          <p:cNvPr id="86022" name="Rectangle 4"/>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86023" name="Line 5"/>
          <p:cNvSpPr>
            <a:spLocks noChangeShapeType="1"/>
          </p:cNvSpPr>
          <p:nvPr/>
        </p:nvSpPr>
        <p:spPr bwMode="auto">
          <a:xfrm>
            <a:off x="0" y="2893219"/>
            <a:ext cx="9144000" cy="1117"/>
          </a:xfrm>
          <a:prstGeom prst="line">
            <a:avLst/>
          </a:prstGeom>
          <a:noFill/>
          <a:ln w="50800" cap="rnd">
            <a:solidFill>
              <a:srgbClr val="5B3D23"/>
            </a:solidFill>
            <a:prstDash val="sysDot"/>
            <a:miter lim="800000"/>
            <a:headEnd/>
            <a:tailEnd/>
          </a:ln>
        </p:spPr>
        <p:txBody>
          <a:bodyPr lIns="0" tIns="0" rIns="0" bIns="0"/>
          <a:lstStyle/>
          <a:p>
            <a:endParaRPr lang="en-US"/>
          </a:p>
        </p:txBody>
      </p:sp>
      <p:sp>
        <p:nvSpPr>
          <p:cNvPr id="86024" name="Rectangle 6"/>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Volcanic</a:t>
            </a:r>
          </a:p>
          <a:p>
            <a:pPr marL="40182">
              <a:spcBef>
                <a:spcPts val="1345"/>
              </a:spcBef>
            </a:pPr>
            <a:r>
              <a:rPr lang="en-US" sz="2400" dirty="0">
                <a:latin typeface="Times New Roman" charset="0"/>
                <a:cs typeface="Times New Roman" charset="0"/>
                <a:sym typeface="Times New Roman" charset="0"/>
              </a:rPr>
              <a:t>IGNEOUS</a:t>
            </a:r>
          </a:p>
          <a:p>
            <a:pPr marL="40182">
              <a:spcBef>
                <a:spcPts val="1345"/>
              </a:spcBef>
            </a:pPr>
            <a:r>
              <a:rPr lang="en-US" sz="2400" dirty="0">
                <a:latin typeface="Times New Roman Italic" charset="0"/>
                <a:cs typeface="Times New Roman Italic" charset="0"/>
                <a:sym typeface="Times New Roman Italic" charset="0"/>
              </a:rPr>
              <a:t>Plutonic</a:t>
            </a:r>
          </a:p>
        </p:txBody>
      </p:sp>
      <p:sp>
        <p:nvSpPr>
          <p:cNvPr id="86025" name="Oval 7"/>
          <p:cNvSpPr>
            <a:spLocks/>
          </p:cNvSpPr>
          <p:nvPr/>
        </p:nvSpPr>
        <p:spPr bwMode="auto">
          <a:xfrm>
            <a:off x="3429000" y="232172"/>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86026" name="Rectangle 8"/>
          <p:cNvSpPr>
            <a:spLocks/>
          </p:cNvSpPr>
          <p:nvPr/>
        </p:nvSpPr>
        <p:spPr bwMode="auto">
          <a:xfrm>
            <a:off x="3580805" y="535781"/>
            <a:ext cx="1839516"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t>
            </a:r>
          </a:p>
        </p:txBody>
      </p:sp>
      <p:cxnSp>
        <p:nvCxnSpPr>
          <p:cNvPr id="86027" name="AutoShape 9"/>
          <p:cNvCxnSpPr>
            <a:cxnSpLocks noChangeShapeType="1"/>
            <a:stCxn id="86024" idx="0"/>
            <a:endCxn id="86025" idx="0"/>
          </p:cNvCxnSpPr>
          <p:nvPr/>
        </p:nvCxnSpPr>
        <p:spPr bwMode="auto">
          <a:xfrm rot="10800000" flipH="1">
            <a:off x="1795984" y="759023"/>
            <a:ext cx="2661047" cy="2389808"/>
          </a:xfrm>
          <a:prstGeom prst="straightConnector1">
            <a:avLst/>
          </a:prstGeom>
          <a:noFill/>
          <a:ln w="38100">
            <a:solidFill>
              <a:schemeClr val="tx1"/>
            </a:solidFill>
            <a:miter lim="800000"/>
            <a:headEnd/>
            <a:tailEnd type="triangle" w="med" len="med"/>
          </a:ln>
        </p:spPr>
      </p:cxnSp>
      <p:sp>
        <p:nvSpPr>
          <p:cNvPr id="86028" name="Rectangle 10"/>
          <p:cNvSpPr>
            <a:spLocks/>
          </p:cNvSpPr>
          <p:nvPr/>
        </p:nvSpPr>
        <p:spPr bwMode="auto">
          <a:xfrm>
            <a:off x="5866805" y="2821781"/>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SEDIMENTARY</a:t>
            </a:r>
          </a:p>
        </p:txBody>
      </p:sp>
      <p:cxnSp>
        <p:nvCxnSpPr>
          <p:cNvPr id="86029" name="AutoShape 11"/>
          <p:cNvCxnSpPr>
            <a:cxnSpLocks noChangeShapeType="1"/>
            <a:stCxn id="86025" idx="0"/>
            <a:endCxn id="86028" idx="0"/>
          </p:cNvCxnSpPr>
          <p:nvPr/>
        </p:nvCxnSpPr>
        <p:spPr bwMode="auto">
          <a:xfrm>
            <a:off x="4455914" y="759023"/>
            <a:ext cx="2749228" cy="2299395"/>
          </a:xfrm>
          <a:prstGeom prst="straightConnector1">
            <a:avLst/>
          </a:prstGeom>
          <a:noFill/>
          <a:ln w="38100">
            <a:solidFill>
              <a:schemeClr val="tx1"/>
            </a:solidFill>
            <a:miter lim="800000"/>
            <a:headEnd/>
            <a:tailEnd type="triangle" w="med" len="med"/>
          </a:ln>
        </p:spPr>
      </p:cxnSp>
      <p:sp>
        <p:nvSpPr>
          <p:cNvPr id="86030" name="Rectangle 12"/>
          <p:cNvSpPr>
            <a:spLocks/>
          </p:cNvSpPr>
          <p:nvPr/>
        </p:nvSpPr>
        <p:spPr bwMode="auto">
          <a:xfrm>
            <a:off x="5482828" y="4116586"/>
            <a:ext cx="2678906" cy="437555"/>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charset="0"/>
                <a:cs typeface="Times New Roman" charset="0"/>
                <a:sym typeface="Times New Roman" charset="0"/>
              </a:rPr>
              <a:t>METAMORPHIC</a:t>
            </a:r>
          </a:p>
        </p:txBody>
      </p:sp>
      <p:cxnSp>
        <p:nvCxnSpPr>
          <p:cNvPr id="86031" name="AutoShape 13"/>
          <p:cNvCxnSpPr>
            <a:cxnSpLocks noChangeShapeType="1"/>
            <a:stCxn id="86028" idx="0"/>
            <a:endCxn id="86030" idx="0"/>
          </p:cNvCxnSpPr>
          <p:nvPr/>
        </p:nvCxnSpPr>
        <p:spPr bwMode="auto">
          <a:xfrm flipH="1">
            <a:off x="6825630" y="3061767"/>
            <a:ext cx="380628" cy="1295921"/>
          </a:xfrm>
          <a:prstGeom prst="straightConnector1">
            <a:avLst/>
          </a:prstGeom>
          <a:noFill/>
          <a:ln w="38100">
            <a:solidFill>
              <a:schemeClr val="tx1"/>
            </a:solidFill>
            <a:miter lim="800000"/>
            <a:headEnd/>
            <a:tailEnd type="triangle" w="med" len="med"/>
          </a:ln>
        </p:spPr>
      </p:cxnSp>
      <p:cxnSp>
        <p:nvCxnSpPr>
          <p:cNvPr id="86032" name="AutoShape 14"/>
          <p:cNvCxnSpPr>
            <a:cxnSpLocks noChangeShapeType="1"/>
            <a:stCxn id="86030" idx="0"/>
            <a:endCxn id="86019" idx="0"/>
          </p:cNvCxnSpPr>
          <p:nvPr/>
        </p:nvCxnSpPr>
        <p:spPr bwMode="auto">
          <a:xfrm flipH="1">
            <a:off x="4454798" y="4357688"/>
            <a:ext cx="2368600" cy="1204392"/>
          </a:xfrm>
          <a:prstGeom prst="straightConnector1">
            <a:avLst/>
          </a:prstGeom>
          <a:noFill/>
          <a:ln w="38100">
            <a:solidFill>
              <a:schemeClr val="tx1"/>
            </a:solidFill>
            <a:miter lim="800000"/>
            <a:headEnd/>
            <a:tailEnd type="triangle" w="med" len="med"/>
          </a:ln>
        </p:spPr>
      </p:cxnSp>
      <p:cxnSp>
        <p:nvCxnSpPr>
          <p:cNvPr id="74767" name="AutoShape 15"/>
          <p:cNvCxnSpPr>
            <a:cxnSpLocks noChangeShapeType="1"/>
            <a:stCxn id="86028" idx="0"/>
            <a:endCxn id="86025" idx="0"/>
          </p:cNvCxnSpPr>
          <p:nvPr/>
        </p:nvCxnSpPr>
        <p:spPr bwMode="auto">
          <a:xfrm rot="10800000">
            <a:off x="4455914" y="759023"/>
            <a:ext cx="2749228" cy="2299395"/>
          </a:xfrm>
          <a:prstGeom prst="straightConnector1">
            <a:avLst/>
          </a:prstGeom>
          <a:noFill/>
          <a:ln w="38100">
            <a:solidFill>
              <a:schemeClr val="tx1"/>
            </a:solidFill>
            <a:miter lim="800000"/>
            <a:headEnd/>
            <a:tailEnd type="triangle" w="med" len="med"/>
          </a:ln>
        </p:spPr>
      </p:cxnSp>
      <p:cxnSp>
        <p:nvCxnSpPr>
          <p:cNvPr id="74768" name="AutoShape 16"/>
          <p:cNvCxnSpPr>
            <a:cxnSpLocks noChangeShapeType="1"/>
            <a:stCxn id="86030" idx="0"/>
            <a:endCxn id="86025" idx="0"/>
          </p:cNvCxnSpPr>
          <p:nvPr/>
        </p:nvCxnSpPr>
        <p:spPr bwMode="auto">
          <a:xfrm rot="10800000">
            <a:off x="4455914" y="759023"/>
            <a:ext cx="2367484" cy="3595316"/>
          </a:xfrm>
          <a:prstGeom prst="straightConnector1">
            <a:avLst/>
          </a:prstGeom>
          <a:noFill/>
          <a:ln w="38100">
            <a:solidFill>
              <a:schemeClr val="tx1"/>
            </a:solidFill>
            <a:miter lim="800000"/>
            <a:headEnd/>
            <a:tailEnd type="triangle" w="med" len="med"/>
          </a:ln>
        </p:spPr>
      </p:cxnSp>
      <p:cxnSp>
        <p:nvCxnSpPr>
          <p:cNvPr id="74769" name="AutoShape 17"/>
          <p:cNvCxnSpPr>
            <a:cxnSpLocks noChangeShapeType="1"/>
            <a:stCxn id="86024" idx="0"/>
            <a:endCxn id="86030" idx="0"/>
          </p:cNvCxnSpPr>
          <p:nvPr/>
        </p:nvCxnSpPr>
        <p:spPr bwMode="auto">
          <a:xfrm>
            <a:off x="1795984" y="3152180"/>
            <a:ext cx="5029646" cy="1205508"/>
          </a:xfrm>
          <a:prstGeom prst="straightConnector1">
            <a:avLst/>
          </a:prstGeom>
          <a:noFill/>
          <a:ln w="38100">
            <a:solidFill>
              <a:schemeClr val="tx1"/>
            </a:solidFill>
            <a:miter lim="800000"/>
            <a:headEnd/>
            <a:tailEnd type="triangle" w="med" len="med"/>
          </a:ln>
        </p:spPr>
      </p:cxnSp>
      <p:sp>
        <p:nvSpPr>
          <p:cNvPr id="86036" name="AutoShape 18"/>
          <p:cNvSpPr>
            <a:spLocks/>
          </p:cNvSpPr>
          <p:nvPr/>
        </p:nvSpPr>
        <p:spPr bwMode="auto">
          <a:xfrm>
            <a:off x="7849195" y="383976"/>
            <a:ext cx="839391" cy="839391"/>
          </a:xfrm>
          <a:custGeom>
            <a:avLst/>
            <a:gdLst>
              <a:gd name="T0" fmla="*/ 1193800 w 21600"/>
              <a:gd name="T1" fmla="*/ 596900 h 21600"/>
              <a:gd name="T2" fmla="*/ 952940 w 21600"/>
              <a:gd name="T3" fmla="*/ 511234 h 21600"/>
              <a:gd name="T4" fmla="*/ 952940 w 21600"/>
              <a:gd name="T5" fmla="*/ 682566 h 21600"/>
              <a:gd name="T6" fmla="*/ 1193800 w 21600"/>
              <a:gd name="T7" fmla="*/ 596900 h 21600"/>
              <a:gd name="T8" fmla="*/ 1018930 w 21600"/>
              <a:gd name="T9" fmla="*/ 174814 h 21600"/>
              <a:gd name="T10" fmla="*/ 788074 w 21600"/>
              <a:gd name="T11" fmla="*/ 284578 h 21600"/>
              <a:gd name="T12" fmla="*/ 909222 w 21600"/>
              <a:gd name="T13" fmla="*/ 405726 h 21600"/>
              <a:gd name="T14" fmla="*/ 1018930 w 21600"/>
              <a:gd name="T15" fmla="*/ 174814 h 21600"/>
              <a:gd name="T16" fmla="*/ 596900 w 21600"/>
              <a:gd name="T17" fmla="*/ 0 h 21600"/>
              <a:gd name="T18" fmla="*/ 511234 w 21600"/>
              <a:gd name="T19" fmla="*/ 240860 h 21600"/>
              <a:gd name="T20" fmla="*/ 682566 w 21600"/>
              <a:gd name="T21" fmla="*/ 240860 h 21600"/>
              <a:gd name="T22" fmla="*/ 596900 w 21600"/>
              <a:gd name="T23" fmla="*/ 0 h 21600"/>
              <a:gd name="T24" fmla="*/ 174814 w 21600"/>
              <a:gd name="T25" fmla="*/ 174814 h 21600"/>
              <a:gd name="T26" fmla="*/ 284578 w 21600"/>
              <a:gd name="T27" fmla="*/ 405726 h 21600"/>
              <a:gd name="T28" fmla="*/ 405726 w 21600"/>
              <a:gd name="T29" fmla="*/ 284578 h 21600"/>
              <a:gd name="T30" fmla="*/ 174814 w 21600"/>
              <a:gd name="T31" fmla="*/ 174814 h 21600"/>
              <a:gd name="T32" fmla="*/ 0 w 21600"/>
              <a:gd name="T33" fmla="*/ 596900 h 21600"/>
              <a:gd name="T34" fmla="*/ 240860 w 21600"/>
              <a:gd name="T35" fmla="*/ 682566 h 21600"/>
              <a:gd name="T36" fmla="*/ 240860 w 21600"/>
              <a:gd name="T37" fmla="*/ 511234 h 21600"/>
              <a:gd name="T38" fmla="*/ 0 w 21600"/>
              <a:gd name="T39" fmla="*/ 596900 h 21600"/>
              <a:gd name="T40" fmla="*/ 174814 w 21600"/>
              <a:gd name="T41" fmla="*/ 1018930 h 21600"/>
              <a:gd name="T42" fmla="*/ 405726 w 21600"/>
              <a:gd name="T43" fmla="*/ 909222 h 21600"/>
              <a:gd name="T44" fmla="*/ 284578 w 21600"/>
              <a:gd name="T45" fmla="*/ 788074 h 21600"/>
              <a:gd name="T46" fmla="*/ 174814 w 21600"/>
              <a:gd name="T47" fmla="*/ 1018930 h 21600"/>
              <a:gd name="T48" fmla="*/ 596900 w 21600"/>
              <a:gd name="T49" fmla="*/ 1193800 h 21600"/>
              <a:gd name="T50" fmla="*/ 682566 w 21600"/>
              <a:gd name="T51" fmla="*/ 952940 h 21600"/>
              <a:gd name="T52" fmla="*/ 511234 w 21600"/>
              <a:gd name="T53" fmla="*/ 952940 h 21600"/>
              <a:gd name="T54" fmla="*/ 596900 w 21600"/>
              <a:gd name="T55" fmla="*/ 1193800 h 21600"/>
              <a:gd name="T56" fmla="*/ 1018930 w 21600"/>
              <a:gd name="T57" fmla="*/ 1018930 h 21600"/>
              <a:gd name="T58" fmla="*/ 909222 w 21600"/>
              <a:gd name="T59" fmla="*/ 788074 h 21600"/>
              <a:gd name="T60" fmla="*/ 788074 w 21600"/>
              <a:gd name="T61" fmla="*/ 909222 h 21600"/>
              <a:gd name="T62" fmla="*/ 1018930 w 21600"/>
              <a:gd name="T63" fmla="*/ 1018930 h 21600"/>
              <a:gd name="T64" fmla="*/ 596900 w 21600"/>
              <a:gd name="T65" fmla="*/ 298450 h 21600"/>
              <a:gd name="T66" fmla="*/ 298450 w 21600"/>
              <a:gd name="T67" fmla="*/ 596900 h 21600"/>
              <a:gd name="T68" fmla="*/ 596900 w 21600"/>
              <a:gd name="T69" fmla="*/ 895350 h 21600"/>
              <a:gd name="T70" fmla="*/ 895350 w 21600"/>
              <a:gd name="T71" fmla="*/ 596900 h 21600"/>
              <a:gd name="T72" fmla="*/ 596900 w 21600"/>
              <a:gd name="T73" fmla="*/ 298450 h 21600"/>
              <a:gd name="T74" fmla="*/ 596900 w 21600"/>
              <a:gd name="T75" fmla="*/ 29845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600"/>
              <a:gd name="T115" fmla="*/ 0 h 21600"/>
              <a:gd name="T116" fmla="*/ 21600 w 21600"/>
              <a:gd name="T117" fmla="*/ 21600 h 216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600" h="21600">
                <a:moveTo>
                  <a:pt x="21600" y="10800"/>
                </a:moveTo>
                <a:lnTo>
                  <a:pt x="17242" y="9250"/>
                </a:lnTo>
                <a:lnTo>
                  <a:pt x="17242" y="12350"/>
                </a:lnTo>
                <a:lnTo>
                  <a:pt x="21600" y="10800"/>
                </a:lnTo>
                <a:close/>
                <a:moveTo>
                  <a:pt x="18436" y="3163"/>
                </a:moveTo>
                <a:lnTo>
                  <a:pt x="14259" y="5149"/>
                </a:lnTo>
                <a:lnTo>
                  <a:pt x="16451" y="7341"/>
                </a:lnTo>
                <a:lnTo>
                  <a:pt x="18436" y="3163"/>
                </a:lnTo>
                <a:close/>
                <a:moveTo>
                  <a:pt x="10800" y="0"/>
                </a:moveTo>
                <a:lnTo>
                  <a:pt x="9250" y="4358"/>
                </a:lnTo>
                <a:lnTo>
                  <a:pt x="12350" y="4358"/>
                </a:lnTo>
                <a:lnTo>
                  <a:pt x="10800" y="0"/>
                </a:lnTo>
                <a:close/>
                <a:moveTo>
                  <a:pt x="3163" y="3163"/>
                </a:moveTo>
                <a:lnTo>
                  <a:pt x="5149" y="7341"/>
                </a:lnTo>
                <a:lnTo>
                  <a:pt x="7341" y="5149"/>
                </a:lnTo>
                <a:lnTo>
                  <a:pt x="3163" y="3163"/>
                </a:lnTo>
                <a:close/>
                <a:moveTo>
                  <a:pt x="0" y="10800"/>
                </a:moveTo>
                <a:lnTo>
                  <a:pt x="4358" y="12350"/>
                </a:lnTo>
                <a:lnTo>
                  <a:pt x="4358" y="9250"/>
                </a:lnTo>
                <a:lnTo>
                  <a:pt x="0" y="10800"/>
                </a:lnTo>
                <a:close/>
                <a:moveTo>
                  <a:pt x="3163" y="18436"/>
                </a:moveTo>
                <a:lnTo>
                  <a:pt x="7341" y="16451"/>
                </a:lnTo>
                <a:lnTo>
                  <a:pt x="5149" y="14259"/>
                </a:lnTo>
                <a:lnTo>
                  <a:pt x="3163" y="18436"/>
                </a:lnTo>
                <a:close/>
                <a:moveTo>
                  <a:pt x="10800" y="21600"/>
                </a:moveTo>
                <a:lnTo>
                  <a:pt x="12350" y="17242"/>
                </a:lnTo>
                <a:lnTo>
                  <a:pt x="9250" y="17242"/>
                </a:lnTo>
                <a:lnTo>
                  <a:pt x="10800" y="21600"/>
                </a:lnTo>
                <a:close/>
                <a:moveTo>
                  <a:pt x="18436" y="18436"/>
                </a:moveTo>
                <a:lnTo>
                  <a:pt x="16451" y="14259"/>
                </a:lnTo>
                <a:lnTo>
                  <a:pt x="14259" y="16451"/>
                </a:lnTo>
                <a:lnTo>
                  <a:pt x="18436" y="18436"/>
                </a:lnTo>
                <a:close/>
                <a:moveTo>
                  <a:pt x="10800" y="5400"/>
                </a:moveTo>
                <a:cubicBezTo>
                  <a:pt x="7818" y="5400"/>
                  <a:pt x="5400" y="7818"/>
                  <a:pt x="5400" y="10800"/>
                </a:cubicBezTo>
                <a:cubicBezTo>
                  <a:pt x="5400" y="13782"/>
                  <a:pt x="7818" y="16200"/>
                  <a:pt x="10800" y="16200"/>
                </a:cubicBezTo>
                <a:cubicBezTo>
                  <a:pt x="13782" y="16200"/>
                  <a:pt x="16200" y="13782"/>
                  <a:pt x="16200" y="10800"/>
                </a:cubicBezTo>
                <a:cubicBezTo>
                  <a:pt x="16200" y="7818"/>
                  <a:pt x="13782" y="5400"/>
                  <a:pt x="10800" y="5400"/>
                </a:cubicBezTo>
                <a:close/>
                <a:moveTo>
                  <a:pt x="10800" y="5400"/>
                </a:moveTo>
              </a:path>
            </a:pathLst>
          </a:custGeom>
          <a:solidFill>
            <a:srgbClr val="FFEA18"/>
          </a:solidFill>
          <a:ln w="9525">
            <a:solidFill>
              <a:schemeClr val="tx1"/>
            </a:solidFill>
            <a:miter lim="800000"/>
            <a:headEnd/>
            <a:tailEnd/>
          </a:ln>
        </p:spPr>
        <p:txBody>
          <a:bodyPr lIns="0" tIns="0" rIns="0" bIns="0"/>
          <a:lstStyle/>
          <a:p>
            <a:endParaRPr lang="en-US"/>
          </a:p>
        </p:txBody>
      </p:sp>
      <p:sp>
        <p:nvSpPr>
          <p:cNvPr id="86037" name="AutoShape 19"/>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86038" name="AutoShape 20"/>
          <p:cNvSpPr>
            <a:spLocks/>
          </p:cNvSpPr>
          <p:nvPr/>
        </p:nvSpPr>
        <p:spPr bwMode="auto">
          <a:xfrm>
            <a:off x="383977" y="4116586"/>
            <a:ext cx="991195" cy="991195"/>
          </a:xfrm>
          <a:custGeom>
            <a:avLst/>
            <a:gdLst>
              <a:gd name="T0" fmla="*/ 0 w 21600"/>
              <a:gd name="T1" fmla="*/ 352425 h 21600"/>
              <a:gd name="T2" fmla="*/ 352425 w 21600"/>
              <a:gd name="T3" fmla="*/ 352425 h 21600"/>
              <a:gd name="T4" fmla="*/ 352425 w 21600"/>
              <a:gd name="T5" fmla="*/ 1409700 h 21600"/>
              <a:gd name="T6" fmla="*/ 1057275 w 21600"/>
              <a:gd name="T7" fmla="*/ 1409700 h 21600"/>
              <a:gd name="T8" fmla="*/ 1057275 w 21600"/>
              <a:gd name="T9" fmla="*/ 352425 h 21600"/>
              <a:gd name="T10" fmla="*/ 1409700 w 21600"/>
              <a:gd name="T11" fmla="*/ 352425 h 21600"/>
              <a:gd name="T12" fmla="*/ 704850 w 21600"/>
              <a:gd name="T13" fmla="*/ 0 h 21600"/>
              <a:gd name="T14" fmla="*/ 0 w 21600"/>
              <a:gd name="T15" fmla="*/ 352425 h 21600"/>
              <a:gd name="T16" fmla="*/ 0 w 21600"/>
              <a:gd name="T17" fmla="*/ 352425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5400"/>
                </a:moveTo>
                <a:lnTo>
                  <a:pt x="5400" y="5400"/>
                </a:lnTo>
                <a:lnTo>
                  <a:pt x="5400" y="21600"/>
                </a:lnTo>
                <a:lnTo>
                  <a:pt x="16200" y="21600"/>
                </a:lnTo>
                <a:lnTo>
                  <a:pt x="16200" y="5400"/>
                </a:lnTo>
                <a:lnTo>
                  <a:pt x="21600" y="5400"/>
                </a:lnTo>
                <a:lnTo>
                  <a:pt x="10800" y="0"/>
                </a:lnTo>
                <a:lnTo>
                  <a:pt x="0" y="5400"/>
                </a:lnTo>
                <a:close/>
                <a:moveTo>
                  <a:pt x="0" y="54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6039" name="AutoShape 21"/>
          <p:cNvSpPr>
            <a:spLocks/>
          </p:cNvSpPr>
          <p:nvPr/>
        </p:nvSpPr>
        <p:spPr bwMode="auto">
          <a:xfrm>
            <a:off x="8233172" y="4036219"/>
            <a:ext cx="910828" cy="910828"/>
          </a:xfrm>
          <a:custGeom>
            <a:avLst/>
            <a:gdLst>
              <a:gd name="T0" fmla="*/ 0 w 21600"/>
              <a:gd name="T1" fmla="*/ 971550 h 21600"/>
              <a:gd name="T2" fmla="*/ 323850 w 21600"/>
              <a:gd name="T3" fmla="*/ 971550 h 21600"/>
              <a:gd name="T4" fmla="*/ 323850 w 21600"/>
              <a:gd name="T5" fmla="*/ 0 h 21600"/>
              <a:gd name="T6" fmla="*/ 971550 w 21600"/>
              <a:gd name="T7" fmla="*/ 0 h 21600"/>
              <a:gd name="T8" fmla="*/ 971550 w 21600"/>
              <a:gd name="T9" fmla="*/ 971550 h 21600"/>
              <a:gd name="T10" fmla="*/ 1295400 w 21600"/>
              <a:gd name="T11" fmla="*/ 971550 h 21600"/>
              <a:gd name="T12" fmla="*/ 647700 w 21600"/>
              <a:gd name="T13" fmla="*/ 1295400 h 21600"/>
              <a:gd name="T14" fmla="*/ 0 w 21600"/>
              <a:gd name="T15" fmla="*/ 971550 h 21600"/>
              <a:gd name="T16" fmla="*/ 0 w 21600"/>
              <a:gd name="T17" fmla="*/ 97155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600"/>
              <a:gd name="T28" fmla="*/ 0 h 21600"/>
              <a:gd name="T29" fmla="*/ 21600 w 21600"/>
              <a:gd name="T30" fmla="*/ 21600 h 216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600" h="21600">
                <a:moveTo>
                  <a:pt x="0" y="16200"/>
                </a:moveTo>
                <a:lnTo>
                  <a:pt x="5400" y="16200"/>
                </a:lnTo>
                <a:lnTo>
                  <a:pt x="5400" y="0"/>
                </a:lnTo>
                <a:lnTo>
                  <a:pt x="16200" y="0"/>
                </a:lnTo>
                <a:lnTo>
                  <a:pt x="16200" y="16200"/>
                </a:lnTo>
                <a:lnTo>
                  <a:pt x="21600" y="16200"/>
                </a:lnTo>
                <a:lnTo>
                  <a:pt x="10800" y="21600"/>
                </a:lnTo>
                <a:lnTo>
                  <a:pt x="0" y="16200"/>
                </a:lnTo>
                <a:close/>
                <a:moveTo>
                  <a:pt x="0" y="16200"/>
                </a:moveTo>
              </a:path>
            </a:pathLst>
          </a:custGeom>
          <a:solidFill>
            <a:schemeClr val="accent1"/>
          </a:solidFill>
          <a:ln w="9525">
            <a:solidFill>
              <a:schemeClr val="tx1"/>
            </a:solidFill>
            <a:miter lim="800000"/>
            <a:headEnd/>
            <a:tailEnd/>
          </a:ln>
        </p:spPr>
        <p:txBody>
          <a:bodyPr lIns="0" tIns="0" rIns="0" bIns="0"/>
          <a:lstStyle/>
          <a:p>
            <a:endParaRPr lang="en-US"/>
          </a:p>
        </p:txBody>
      </p:sp>
      <p:sp>
        <p:nvSpPr>
          <p:cNvPr id="86040" name="Rectangle 22"/>
          <p:cNvSpPr>
            <a:spLocks/>
          </p:cNvSpPr>
          <p:nvPr/>
        </p:nvSpPr>
        <p:spPr bwMode="auto">
          <a:xfrm>
            <a:off x="500063" y="5331023"/>
            <a:ext cx="832918"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Uplift</a:t>
            </a:r>
          </a:p>
        </p:txBody>
      </p:sp>
      <p:sp>
        <p:nvSpPr>
          <p:cNvPr id="86041" name="Rectangle 23"/>
          <p:cNvSpPr>
            <a:spLocks/>
          </p:cNvSpPr>
          <p:nvPr/>
        </p:nvSpPr>
        <p:spPr bwMode="auto">
          <a:xfrm>
            <a:off x="8237637" y="5027414"/>
            <a:ext cx="866582" cy="369332"/>
          </a:xfrm>
          <a:prstGeom prst="rect">
            <a:avLst/>
          </a:prstGeom>
          <a:noFill/>
          <a:ln w="12700">
            <a:noFill/>
            <a:miter lim="800000"/>
            <a:headEnd/>
            <a:tailEnd/>
          </a:ln>
        </p:spPr>
        <p:txBody>
          <a:bodyPr wrap="none" lIns="0" tIns="0" rIns="40638" bIns="0">
            <a:spAutoFit/>
          </a:bodyPr>
          <a:lstStyle/>
          <a:p>
            <a:pPr marL="40182">
              <a:spcBef>
                <a:spcPts val="1345"/>
              </a:spcBef>
            </a:pPr>
            <a:r>
              <a:rPr lang="en-US" sz="2400" dirty="0">
                <a:latin typeface="Times New Roman" charset="0"/>
                <a:cs typeface="Times New Roman" charset="0"/>
                <a:sym typeface="Times New Roman" charset="0"/>
              </a:rPr>
              <a:t>Burial</a:t>
            </a:r>
          </a:p>
        </p:txBody>
      </p:sp>
      <p:sp>
        <p:nvSpPr>
          <p:cNvPr id="86042" name="Rectangle 24"/>
          <p:cNvSpPr>
            <a:spLocks/>
          </p:cNvSpPr>
          <p:nvPr/>
        </p:nvSpPr>
        <p:spPr bwMode="auto">
          <a:xfrm>
            <a:off x="6407051" y="3482578"/>
            <a:ext cx="2736949" cy="615553"/>
          </a:xfrm>
          <a:prstGeom prst="rect">
            <a:avLst/>
          </a:prstGeom>
          <a:noFill/>
          <a:ln w="12700">
            <a:noFill/>
            <a:miter lim="800000"/>
            <a:headEnd/>
            <a:tailEnd/>
          </a:ln>
        </p:spPr>
        <p:txBody>
          <a:bodyPr lIns="0" tIns="0" rIns="40638" bIns="0">
            <a:spAutoFit/>
          </a:bodyPr>
          <a:lstStyle/>
          <a:p>
            <a:pPr marL="40182">
              <a:spcBef>
                <a:spcPts val="1143"/>
              </a:spcBef>
            </a:pPr>
            <a:r>
              <a:rPr lang="en-US" sz="2000" dirty="0">
                <a:latin typeface="Times New Roman" charset="0"/>
                <a:cs typeface="Times New Roman" charset="0"/>
                <a:sym typeface="Times New Roman" charset="0"/>
              </a:rPr>
              <a:t>Increased Pressure &amp; Heat</a:t>
            </a:r>
          </a:p>
        </p:txBody>
      </p:sp>
      <p:sp>
        <p:nvSpPr>
          <p:cNvPr id="86043" name="Rectangle 25"/>
          <p:cNvSpPr>
            <a:spLocks/>
          </p:cNvSpPr>
          <p:nvPr/>
        </p:nvSpPr>
        <p:spPr bwMode="auto">
          <a:xfrm>
            <a:off x="5681514" y="4804172"/>
            <a:ext cx="908260"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Melting</a:t>
            </a:r>
          </a:p>
        </p:txBody>
      </p:sp>
      <p:sp>
        <p:nvSpPr>
          <p:cNvPr id="86044" name="Rectangle 26"/>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Crystallization</a:t>
            </a:r>
          </a:p>
        </p:txBody>
      </p:sp>
      <p:sp>
        <p:nvSpPr>
          <p:cNvPr id="86045" name="Rectangle 27"/>
          <p:cNvSpPr>
            <a:spLocks/>
          </p:cNvSpPr>
          <p:nvPr/>
        </p:nvSpPr>
        <p:spPr bwMode="auto">
          <a:xfrm>
            <a:off x="1303735" y="910828"/>
            <a:ext cx="1272462"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Weathering</a:t>
            </a:r>
          </a:p>
        </p:txBody>
      </p:sp>
      <p:sp>
        <p:nvSpPr>
          <p:cNvPr id="86046" name="Rectangle 28"/>
          <p:cNvSpPr>
            <a:spLocks/>
          </p:cNvSpPr>
          <p:nvPr/>
        </p:nvSpPr>
        <p:spPr bwMode="auto">
          <a:xfrm>
            <a:off x="5986240" y="455414"/>
            <a:ext cx="895436"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Erosion</a:t>
            </a:r>
          </a:p>
        </p:txBody>
      </p:sp>
      <p:sp>
        <p:nvSpPr>
          <p:cNvPr id="86047" name="Rectangle 29"/>
          <p:cNvSpPr>
            <a:spLocks/>
          </p:cNvSpPr>
          <p:nvPr/>
        </p:nvSpPr>
        <p:spPr bwMode="auto">
          <a:xfrm>
            <a:off x="6754193" y="1223367"/>
            <a:ext cx="1085167"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Transport</a:t>
            </a:r>
          </a:p>
        </p:txBody>
      </p:sp>
      <p:sp>
        <p:nvSpPr>
          <p:cNvPr id="86048" name="Rectangle 30"/>
          <p:cNvSpPr>
            <a:spLocks/>
          </p:cNvSpPr>
          <p:nvPr/>
        </p:nvSpPr>
        <p:spPr bwMode="auto">
          <a:xfrm>
            <a:off x="7436197" y="2286000"/>
            <a:ext cx="1222449"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charset="0"/>
                <a:cs typeface="Times New Roman" charset="0"/>
                <a:sym typeface="Times New Roman" charset="0"/>
              </a:rPr>
              <a:t>Deposition</a:t>
            </a:r>
          </a:p>
        </p:txBody>
      </p:sp>
      <p:cxnSp>
        <p:nvCxnSpPr>
          <p:cNvPr id="3" name="Straight Arrow Connector 2"/>
          <p:cNvCxnSpPr/>
          <p:nvPr/>
        </p:nvCxnSpPr>
        <p:spPr>
          <a:xfrm>
            <a:off x="3580805" y="3429000"/>
            <a:ext cx="1143595" cy="280727"/>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4724400" y="1600200"/>
            <a:ext cx="1524000" cy="22306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500"/>
                                  </p:stCondLst>
                                  <p:childTnLst>
                                    <p:set>
                                      <p:cBhvr>
                                        <p:cTn id="6" dur="1" fill="hold">
                                          <p:stCondLst>
                                            <p:cond delay="0"/>
                                          </p:stCondLst>
                                        </p:cTn>
                                        <p:tgtEl>
                                          <p:spTgt spid="74767"/>
                                        </p:tgtEl>
                                        <p:attrNameLst>
                                          <p:attrName>style.visibility</p:attrName>
                                        </p:attrNameLst>
                                      </p:cBhvr>
                                      <p:to>
                                        <p:strVal val="visible"/>
                                      </p:to>
                                    </p:set>
                                    <p:animEffect transition="in" filter="wipe(down)">
                                      <p:cBhvr>
                                        <p:cTn id="7" dur="500"/>
                                        <p:tgtEl>
                                          <p:spTgt spid="747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4768"/>
                                        </p:tgtEl>
                                        <p:attrNameLst>
                                          <p:attrName>style.visibility</p:attrName>
                                        </p:attrNameLst>
                                      </p:cBhvr>
                                      <p:to>
                                        <p:strVal val="visible"/>
                                      </p:to>
                                    </p:set>
                                    <p:animEffect transition="in" filter="wipe(down)">
                                      <p:cBhvr>
                                        <p:cTn id="12" dur="500"/>
                                        <p:tgtEl>
                                          <p:spTgt spid="747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4769"/>
                                        </p:tgtEl>
                                        <p:attrNameLst>
                                          <p:attrName>style.visibility</p:attrName>
                                        </p:attrNameLst>
                                      </p:cBhvr>
                                      <p:to>
                                        <p:strVal val="visible"/>
                                      </p:to>
                                    </p:set>
                                    <p:animEffect transition="in" filter="wipe(left)">
                                      <p:cBhvr>
                                        <p:cTn id="17" dur="500"/>
                                        <p:tgtEl>
                                          <p:spTgt spid="74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52800"/>
            <a:ext cx="8077200" cy="1749552"/>
          </a:xfrm>
        </p:spPr>
        <p:txBody>
          <a:bodyPr>
            <a:prstTxWarp prst="textDeflate">
              <a:avLst>
                <a:gd name="adj" fmla="val 24823"/>
              </a:avLst>
            </a:prstTxWarp>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dirty="0" smtClean="0">
                <a:ln w="11430"/>
                <a:solidFill>
                  <a:srgbClr val="FFC000"/>
                </a:solidFill>
                <a:effectLst>
                  <a:outerShdw blurRad="50800" dist="39000" dir="5460000" algn="tl">
                    <a:srgbClr val="000000">
                      <a:alpha val="38000"/>
                    </a:srgbClr>
                  </a:outerShdw>
                </a:effectLst>
              </a:rPr>
              <a:t/>
            </a:r>
            <a:br>
              <a:rPr lang="en-US" dirty="0" smtClean="0">
                <a:ln w="11430"/>
                <a:solidFill>
                  <a:srgbClr val="FFC000"/>
                </a:solidFill>
                <a:effectLst>
                  <a:outerShdw blurRad="50800" dist="39000" dir="5460000" algn="tl">
                    <a:srgbClr val="000000">
                      <a:alpha val="38000"/>
                    </a:srgbClr>
                  </a:outerShdw>
                </a:effectLst>
              </a:rPr>
            </a:br>
            <a:r>
              <a:rPr lang="en-US" dirty="0" smtClean="0">
                <a:ln w="11430"/>
                <a:solidFill>
                  <a:srgbClr val="FFC000"/>
                </a:solidFill>
                <a:effectLst>
                  <a:outerShdw blurRad="50800" dist="39000" dir="5460000" algn="tl">
                    <a:srgbClr val="000000">
                      <a:alpha val="38000"/>
                    </a:srgbClr>
                  </a:outerShdw>
                </a:effectLst>
              </a:rPr>
              <a:t>THE ROCK CYCLE!</a:t>
            </a:r>
            <a: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en-US"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e 2"/>
          <p:cNvSpPr>
            <a:spLocks noGrp="1"/>
          </p:cNvSpPr>
          <p:nvPr>
            <p:ph type="subTitle" idx="1"/>
          </p:nvPr>
        </p:nvSpPr>
        <p:spPr/>
        <p:txBody>
          <a:bodyPr/>
          <a:lstStyle/>
          <a:p>
            <a:r>
              <a:rPr lang="en-US" dirty="0" smtClean="0"/>
              <a:t>It is never ending.  There are rocks at each stage at all times.  Each  rock helps to make up the beautiful earth on which we live.  This is…</a:t>
            </a:r>
          </a:p>
          <a:p>
            <a:endParaRPr lang="en-US"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252728"/>
          </a:xfrm>
        </p:spPr>
        <p:txBody>
          <a:bodyPr>
            <a:noAutofit/>
          </a:bodyPr>
          <a:lstStyle/>
          <a:p>
            <a:pPr algn="ctr"/>
            <a:r>
              <a:rPr lang="en-US" sz="3350" dirty="0" smtClean="0">
                <a:latin typeface="AlbertaExtralight" pitchFamily="34" charset="0"/>
              </a:rPr>
              <a:t>Magma enters a magma chamber of a Volcano This magma </a:t>
            </a:r>
            <a:r>
              <a:rPr lang="en-US" sz="3350" u="sng" dirty="0" smtClean="0">
                <a:latin typeface="AlbertaExtralight" pitchFamily="34" charset="0"/>
              </a:rPr>
              <a:t>cools/</a:t>
            </a:r>
            <a:r>
              <a:rPr lang="en-US" sz="3350" u="sng" dirty="0" err="1" smtClean="0">
                <a:latin typeface="AlbertaExtralight" pitchFamily="34" charset="0"/>
              </a:rPr>
              <a:t>crystalizes</a:t>
            </a:r>
            <a:r>
              <a:rPr lang="en-US" sz="3350" dirty="0" smtClean="0">
                <a:latin typeface="AlbertaExtralight" pitchFamily="34" charset="0"/>
              </a:rPr>
              <a:t> to become </a:t>
            </a:r>
            <a:r>
              <a:rPr lang="en-US" sz="3350" u="sng" dirty="0" smtClean="0">
                <a:latin typeface="AlbertaExtralight" pitchFamily="34" charset="0"/>
              </a:rPr>
              <a:t>Igneous Rock</a:t>
            </a:r>
            <a:endParaRPr lang="en-US" sz="3350" u="sng" dirty="0">
              <a:latin typeface="AlbertaExtralight" pitchFamily="34" charset="0"/>
            </a:endParaRPr>
          </a:p>
        </p:txBody>
      </p:sp>
      <p:sp>
        <p:nvSpPr>
          <p:cNvPr id="3" name="Content Placeholder 2"/>
          <p:cNvSpPr>
            <a:spLocks noGrp="1"/>
          </p:cNvSpPr>
          <p:nvPr>
            <p:ph idx="1"/>
          </p:nvPr>
        </p:nvSpPr>
        <p:spPr>
          <a:xfrm>
            <a:off x="457200" y="1775191"/>
            <a:ext cx="2590800" cy="4397009"/>
          </a:xfrm>
        </p:spPr>
        <p:txBody>
          <a:bodyPr>
            <a:normAutofit/>
          </a:bodyPr>
          <a:lstStyle/>
          <a:p>
            <a:pPr>
              <a:buNone/>
            </a:pPr>
            <a:r>
              <a:rPr lang="en-US" sz="2800" dirty="0" smtClean="0">
                <a:latin typeface="AlbertaExtralight" pitchFamily="34" charset="0"/>
              </a:rPr>
              <a:t>	</a:t>
            </a:r>
            <a:endParaRPr lang="en-US" sz="2800" u="sng" dirty="0">
              <a:latin typeface="AlbertaExtralight" pitchFamily="34" charset="0"/>
            </a:endParaRPr>
          </a:p>
        </p:txBody>
      </p:sp>
      <p:pic>
        <p:nvPicPr>
          <p:cNvPr id="11270" name="Picture 6" descr="http://www.xian.cgs.gov.cn/uploadfile/english/uploadfile/200902/20090216034346723.jpg"/>
          <p:cNvPicPr>
            <a:picLocks noChangeAspect="1" noChangeArrowheads="1"/>
          </p:cNvPicPr>
          <p:nvPr/>
        </p:nvPicPr>
        <p:blipFill>
          <a:blip r:embed="rId3" cstate="print"/>
          <a:srcRect/>
          <a:stretch>
            <a:fillRect/>
          </a:stretch>
        </p:blipFill>
        <p:spPr bwMode="auto">
          <a:xfrm>
            <a:off x="-1" y="1524000"/>
            <a:ext cx="5751871" cy="5334000"/>
          </a:xfrm>
          <a:prstGeom prst="rect">
            <a:avLst/>
          </a:prstGeom>
          <a:noFill/>
          <a:ln>
            <a:solidFill>
              <a:schemeClr val="tx1"/>
            </a:solidFill>
          </a:ln>
        </p:spPr>
      </p:pic>
      <p:pic>
        <p:nvPicPr>
          <p:cNvPr id="11272" name="Picture 8" descr="http://www.fun-costa-rica-vacations.com/images/volcanic-system.jpg"/>
          <p:cNvPicPr>
            <a:picLocks noChangeAspect="1" noChangeArrowheads="1"/>
          </p:cNvPicPr>
          <p:nvPr/>
        </p:nvPicPr>
        <p:blipFill>
          <a:blip r:embed="rId4" cstate="print"/>
          <a:srcRect/>
          <a:stretch>
            <a:fillRect/>
          </a:stretch>
        </p:blipFill>
        <p:spPr bwMode="auto">
          <a:xfrm>
            <a:off x="5155964" y="1524000"/>
            <a:ext cx="3988036" cy="5334000"/>
          </a:xfrm>
          <a:prstGeom prst="rect">
            <a:avLst/>
          </a:prstGeom>
          <a:noFill/>
        </p:spPr>
      </p:pic>
      <p:sp>
        <p:nvSpPr>
          <p:cNvPr id="10" name="TextBox 9"/>
          <p:cNvSpPr txBox="1"/>
          <p:nvPr/>
        </p:nvSpPr>
        <p:spPr>
          <a:xfrm>
            <a:off x="762000" y="2209800"/>
            <a:ext cx="2800767" cy="584775"/>
          </a:xfrm>
          <a:prstGeom prst="rect">
            <a:avLst/>
          </a:prstGeom>
          <a:noFill/>
        </p:spPr>
        <p:txBody>
          <a:bodyPr wrap="none" rtlCol="0">
            <a:spAutoFit/>
          </a:bodyPr>
          <a:lstStyle/>
          <a:p>
            <a:r>
              <a:rPr lang="en-US" sz="3200" b="1" u="sng" dirty="0" smtClean="0"/>
              <a:t>Extrusive</a:t>
            </a:r>
            <a:r>
              <a:rPr lang="en-US" sz="3200" b="1" dirty="0" smtClean="0"/>
              <a:t> Rock</a:t>
            </a:r>
            <a:endParaRPr lang="en-US" sz="3200" b="1" dirty="0"/>
          </a:p>
        </p:txBody>
      </p:sp>
      <p:sp>
        <p:nvSpPr>
          <p:cNvPr id="12" name="Rectangle 11"/>
          <p:cNvSpPr/>
          <p:nvPr/>
        </p:nvSpPr>
        <p:spPr>
          <a:xfrm>
            <a:off x="5943600" y="5486400"/>
            <a:ext cx="3200400" cy="646331"/>
          </a:xfrm>
          <a:prstGeom prst="rect">
            <a:avLst/>
          </a:prstGeom>
        </p:spPr>
        <p:txBody>
          <a:bodyPr wrap="square">
            <a:spAutoFit/>
          </a:bodyPr>
          <a:lstStyle/>
          <a:p>
            <a:r>
              <a:rPr lang="en-US" sz="3600" b="1" u="sng" dirty="0" smtClean="0"/>
              <a:t>Intrusive</a:t>
            </a:r>
            <a:r>
              <a:rPr lang="en-US" sz="3600" b="1" dirty="0" smtClean="0"/>
              <a:t> Rock</a:t>
            </a:r>
            <a:endParaRPr lang="en-US" sz="3600" b="1" dirty="0"/>
          </a:p>
        </p:txBody>
      </p:sp>
      <p:cxnSp>
        <p:nvCxnSpPr>
          <p:cNvPr id="16" name="Straight Arrow Connector 15"/>
          <p:cNvCxnSpPr/>
          <p:nvPr/>
        </p:nvCxnSpPr>
        <p:spPr>
          <a:xfrm>
            <a:off x="3352800" y="2743200"/>
            <a:ext cx="7620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1524000" y="2743200"/>
            <a:ext cx="152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6477000" y="5257800"/>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7467600" y="4495800"/>
            <a:ext cx="381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tIns="32146"/>
          <a:lstStyle/>
          <a:p>
            <a:pPr>
              <a:defRPr/>
            </a:pPr>
            <a:fld id="{58352071-BB03-4DA4-89C0-5345061B062F}" type="slidenum">
              <a:rPr lang="en-US"/>
              <a:pPr>
                <a:defRPr/>
              </a:pPr>
              <a:t>4</a:t>
            </a:fld>
            <a:endParaRPr lang="en-US"/>
          </a:p>
        </p:txBody>
      </p:sp>
      <p:sp>
        <p:nvSpPr>
          <p:cNvPr id="73731"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73732"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sp>
        <p:nvSpPr>
          <p:cNvPr id="62467" name="Freeform 3"/>
          <p:cNvSpPr>
            <a:spLocks/>
          </p:cNvSpPr>
          <p:nvPr/>
        </p:nvSpPr>
        <p:spPr bwMode="auto">
          <a:xfrm rot="10800000">
            <a:off x="1794867" y="3956969"/>
            <a:ext cx="1622971" cy="1605111"/>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73734" name="AutoShape 4"/>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62469" name="Rectangle 5"/>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
        <p:nvSpPr>
          <p:cNvPr id="62470" name="Rectangle 6"/>
          <p:cNvSpPr>
            <a:spLocks/>
          </p:cNvSpPr>
          <p:nvPr/>
        </p:nvSpPr>
        <p:spPr bwMode="auto">
          <a:xfrm>
            <a:off x="455414" y="2366367"/>
            <a:ext cx="2678906" cy="955477"/>
          </a:xfrm>
          <a:prstGeom prst="rect">
            <a:avLst/>
          </a:prstGeom>
          <a:noFill/>
          <a:ln w="28575">
            <a:solidFill>
              <a:schemeClr val="tx1"/>
            </a:solidFill>
            <a:miter lim="800000"/>
            <a:headEnd/>
            <a:tailEnd/>
          </a:ln>
        </p:spPr>
        <p:txBody>
          <a:bodyPr lIns="0" tIns="0" rIns="40638" bIns="0"/>
          <a:lstStyle/>
          <a:p>
            <a:pPr marL="40182">
              <a:spcBef>
                <a:spcPts val="1345"/>
              </a:spcBef>
            </a:pPr>
            <a:endParaRPr lang="en-US" sz="2400" dirty="0">
              <a:latin typeface="Times New Roman" pitchFamily="18" charset="0"/>
              <a:cs typeface="Times New Roman" pitchFamily="18" charset="0"/>
              <a:sym typeface="Times New Roman" pitchFamily="18" charset="0"/>
            </a:endParaRPr>
          </a:p>
          <a:p>
            <a:pPr marL="40182">
              <a:spcBef>
                <a:spcPts val="1345"/>
              </a:spcBef>
            </a:pPr>
            <a:r>
              <a:rPr lang="en-US" sz="2400" dirty="0">
                <a:latin typeface="Times New Roman" pitchFamily="18" charset="0"/>
                <a:cs typeface="Times New Roman" pitchFamily="18" charset="0"/>
                <a:sym typeface="Times New Roman" pitchFamily="18" charset="0"/>
              </a:rPr>
              <a:t>IGNEOUS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2467"/>
                                        </p:tgtEl>
                                        <p:attrNameLst>
                                          <p:attrName>style.visibility</p:attrName>
                                        </p:attrNameLst>
                                      </p:cBhvr>
                                      <p:to>
                                        <p:strVal val="visible"/>
                                      </p:to>
                                    </p:set>
                                    <p:animEffect transition="in" filter="wipe(down)">
                                      <p:cBhvr>
                                        <p:cTn id="7" dur="500"/>
                                        <p:tgtEl>
                                          <p:spTgt spid="62467"/>
                                        </p:tgtEl>
                                      </p:cBhvr>
                                    </p:animEffect>
                                  </p:childTnLst>
                                </p:cTn>
                              </p:par>
                            </p:childTnLst>
                          </p:cTn>
                        </p:par>
                        <p:par>
                          <p:cTn id="8" fill="hold" nodeType="afterGroup">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62469"/>
                                        </p:tgtEl>
                                        <p:attrNameLst>
                                          <p:attrName>style.visibility</p:attrName>
                                        </p:attrNameLst>
                                      </p:cBhvr>
                                      <p:to>
                                        <p:strVal val="visible"/>
                                      </p:to>
                                    </p:set>
                                    <p:animEffect transition="in" filter="wipe(left)">
                                      <p:cBhvr>
                                        <p:cTn id="11" dur="500"/>
                                        <p:tgtEl>
                                          <p:spTgt spid="624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childTnLst>
                                    <p:set>
                                      <p:cBhvr>
                                        <p:cTn id="15" dur="1" fill="hold">
                                          <p:stCondLst>
                                            <p:cond delay="0"/>
                                          </p:stCondLst>
                                        </p:cTn>
                                        <p:tgtEl>
                                          <p:spTgt spid="62470"/>
                                        </p:tgtEl>
                                        <p:attrNameLst>
                                          <p:attrName>style.visibility</p:attrName>
                                        </p:attrNameLst>
                                      </p:cBhvr>
                                      <p:to>
                                        <p:strVal val="visible"/>
                                      </p:to>
                                    </p:set>
                                    <p:animEffect transition="in" filter="box(out)">
                                      <p:cBhvr>
                                        <p:cTn id="16" dur="500"/>
                                        <p:tgtEl>
                                          <p:spTgt spid="62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animBg="1"/>
      <p:bldP spid="62469" grpId="0" autoUpdateAnimBg="0"/>
      <p:bldP spid="62470"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457200" y="2438400"/>
            <a:ext cx="3810000" cy="3922931"/>
          </a:xfrm>
          <a:prstGeom prst="rect">
            <a:avLst/>
          </a:prstGeom>
          <a:noFill/>
          <a:ln>
            <a:solidFill>
              <a:schemeClr val="tx1"/>
            </a:solidFill>
          </a:ln>
        </p:spPr>
        <p:txBody>
          <a:bodyPr wrap="square" rtlCol="0">
            <a:noAutofit/>
          </a:bodyPr>
          <a:lstStyle/>
          <a:p>
            <a:pPr algn="ctr"/>
            <a:r>
              <a:rPr lang="en-US" b="1" dirty="0" smtClean="0"/>
              <a:t>Occurs when magma cools slowly within deep magma chambers. </a:t>
            </a:r>
            <a:endParaRPr lang="en-US" b="1" dirty="0"/>
          </a:p>
        </p:txBody>
      </p:sp>
      <p:sp>
        <p:nvSpPr>
          <p:cNvPr id="4" name="Title 3"/>
          <p:cNvSpPr>
            <a:spLocks noGrp="1"/>
          </p:cNvSpPr>
          <p:nvPr>
            <p:ph type="title"/>
          </p:nvPr>
        </p:nvSpPr>
        <p:spPr/>
        <p:txBody>
          <a:bodyPr>
            <a:normAutofit fontScale="90000"/>
          </a:bodyPr>
          <a:lstStyle/>
          <a:p>
            <a:pPr algn="ctr"/>
            <a:r>
              <a:rPr lang="en-US" dirty="0" smtClean="0">
                <a:latin typeface="AlbertaExtralight"/>
              </a:rPr>
              <a:t>The cooling of magma can form two types of Igneous rocks.</a:t>
            </a:r>
            <a:endParaRPr lang="en-US" dirty="0">
              <a:latin typeface="AlbertaExtralight"/>
            </a:endParaRPr>
          </a:p>
        </p:txBody>
      </p:sp>
      <p:sp>
        <p:nvSpPr>
          <p:cNvPr id="5" name="Text Placeholder 4"/>
          <p:cNvSpPr>
            <a:spLocks noGrp="1"/>
          </p:cNvSpPr>
          <p:nvPr>
            <p:ph type="body" idx="1"/>
          </p:nvPr>
        </p:nvSpPr>
        <p:spPr/>
        <p:txBody>
          <a:bodyPr>
            <a:noAutofit/>
          </a:bodyPr>
          <a:lstStyle/>
          <a:p>
            <a:pPr algn="ctr"/>
            <a:r>
              <a:rPr lang="en-US" sz="4000" dirty="0" smtClean="0"/>
              <a:t>Intrusive</a:t>
            </a:r>
            <a:endParaRPr lang="en-US" sz="4000" dirty="0"/>
          </a:p>
        </p:txBody>
      </p:sp>
      <p:sp>
        <p:nvSpPr>
          <p:cNvPr id="7" name="Text Placeholder 6"/>
          <p:cNvSpPr>
            <a:spLocks noGrp="1"/>
          </p:cNvSpPr>
          <p:nvPr>
            <p:ph type="body" sz="quarter" idx="3"/>
          </p:nvPr>
        </p:nvSpPr>
        <p:spPr/>
        <p:txBody>
          <a:bodyPr>
            <a:noAutofit/>
          </a:bodyPr>
          <a:lstStyle/>
          <a:p>
            <a:pPr algn="ctr"/>
            <a:r>
              <a:rPr lang="en-US" sz="4000" dirty="0" smtClean="0"/>
              <a:t>extrusive</a:t>
            </a:r>
            <a:endParaRPr lang="en-US" sz="4000" dirty="0"/>
          </a:p>
        </p:txBody>
      </p:sp>
      <p:pic>
        <p:nvPicPr>
          <p:cNvPr id="13" name="Picture 2" descr="diorite">
            <a:hlinkClick r:id="rId2"/>
          </p:cNvPr>
          <p:cNvPicPr>
            <a:picLocks noChangeAspect="1" noChangeArrowheads="1"/>
          </p:cNvPicPr>
          <p:nvPr/>
        </p:nvPicPr>
        <p:blipFill>
          <a:blip r:embed="rId3" cstate="print"/>
          <a:srcRect/>
          <a:stretch>
            <a:fillRect/>
          </a:stretch>
        </p:blipFill>
        <p:spPr bwMode="auto">
          <a:xfrm>
            <a:off x="533400" y="4648200"/>
            <a:ext cx="1676400" cy="1257300"/>
          </a:xfrm>
          <a:prstGeom prst="rect">
            <a:avLst/>
          </a:prstGeom>
          <a:noFill/>
        </p:spPr>
      </p:pic>
      <p:pic>
        <p:nvPicPr>
          <p:cNvPr id="29700" name="Picture 4" descr="gabbro"/>
          <p:cNvPicPr>
            <a:picLocks noChangeAspect="1" noChangeArrowheads="1"/>
          </p:cNvPicPr>
          <p:nvPr/>
        </p:nvPicPr>
        <p:blipFill>
          <a:blip r:embed="rId4" cstate="print"/>
          <a:srcRect/>
          <a:stretch>
            <a:fillRect/>
          </a:stretch>
        </p:blipFill>
        <p:spPr bwMode="auto">
          <a:xfrm>
            <a:off x="2362200" y="4648200"/>
            <a:ext cx="1676400" cy="1257300"/>
          </a:xfrm>
          <a:prstGeom prst="rect">
            <a:avLst/>
          </a:prstGeom>
          <a:noFill/>
        </p:spPr>
      </p:pic>
      <p:pic>
        <p:nvPicPr>
          <p:cNvPr id="29702" name="Picture 6" descr="granite">
            <a:hlinkClick r:id="rId5"/>
          </p:cNvPr>
          <p:cNvPicPr>
            <a:picLocks noChangeAspect="1" noChangeArrowheads="1"/>
          </p:cNvPicPr>
          <p:nvPr/>
        </p:nvPicPr>
        <p:blipFill>
          <a:blip r:embed="rId6" cstate="print"/>
          <a:srcRect/>
          <a:stretch>
            <a:fillRect/>
          </a:stretch>
        </p:blipFill>
        <p:spPr bwMode="auto">
          <a:xfrm>
            <a:off x="1371600" y="3124200"/>
            <a:ext cx="1676400" cy="1257300"/>
          </a:xfrm>
          <a:prstGeom prst="rect">
            <a:avLst/>
          </a:prstGeom>
          <a:noFill/>
        </p:spPr>
      </p:pic>
      <p:sp>
        <p:nvSpPr>
          <p:cNvPr id="18" name="TextBox 17"/>
          <p:cNvSpPr txBox="1"/>
          <p:nvPr/>
        </p:nvSpPr>
        <p:spPr>
          <a:xfrm>
            <a:off x="1371600" y="4343400"/>
            <a:ext cx="1600200" cy="338554"/>
          </a:xfrm>
          <a:prstGeom prst="rect">
            <a:avLst/>
          </a:prstGeom>
          <a:noFill/>
        </p:spPr>
        <p:txBody>
          <a:bodyPr wrap="square" rtlCol="0">
            <a:spAutoFit/>
          </a:bodyPr>
          <a:lstStyle/>
          <a:p>
            <a:pPr algn="ctr"/>
            <a:r>
              <a:rPr lang="en-US" sz="1600" b="1" dirty="0" smtClean="0">
                <a:latin typeface="Arial Narrow" pitchFamily="34" charset="0"/>
              </a:rPr>
              <a:t>Granite</a:t>
            </a:r>
            <a:endParaRPr lang="en-US" sz="1600" b="1" dirty="0">
              <a:latin typeface="Arial Narrow" pitchFamily="34" charset="0"/>
            </a:endParaRPr>
          </a:p>
        </p:txBody>
      </p:sp>
      <p:sp>
        <p:nvSpPr>
          <p:cNvPr id="20" name="TextBox 19"/>
          <p:cNvSpPr txBox="1"/>
          <p:nvPr/>
        </p:nvSpPr>
        <p:spPr>
          <a:xfrm>
            <a:off x="533400" y="5943600"/>
            <a:ext cx="1676400" cy="338554"/>
          </a:xfrm>
          <a:prstGeom prst="rect">
            <a:avLst/>
          </a:prstGeom>
          <a:noFill/>
        </p:spPr>
        <p:txBody>
          <a:bodyPr wrap="square" rtlCol="0">
            <a:spAutoFit/>
          </a:bodyPr>
          <a:lstStyle/>
          <a:p>
            <a:pPr algn="ctr"/>
            <a:r>
              <a:rPr lang="en-US" sz="1600" b="1" dirty="0" smtClean="0">
                <a:latin typeface="Arial Narrow" pitchFamily="34" charset="0"/>
              </a:rPr>
              <a:t>Diorite</a:t>
            </a:r>
            <a:endParaRPr lang="en-US" sz="1600" b="1" dirty="0">
              <a:latin typeface="Arial Narrow" pitchFamily="34" charset="0"/>
            </a:endParaRPr>
          </a:p>
        </p:txBody>
      </p:sp>
      <p:sp>
        <p:nvSpPr>
          <p:cNvPr id="21" name="TextBox 20"/>
          <p:cNvSpPr txBox="1"/>
          <p:nvPr/>
        </p:nvSpPr>
        <p:spPr>
          <a:xfrm>
            <a:off x="2362200" y="5955268"/>
            <a:ext cx="1676400" cy="338554"/>
          </a:xfrm>
          <a:prstGeom prst="rect">
            <a:avLst/>
          </a:prstGeom>
          <a:noFill/>
        </p:spPr>
        <p:txBody>
          <a:bodyPr wrap="square" rtlCol="0">
            <a:spAutoFit/>
          </a:bodyPr>
          <a:lstStyle/>
          <a:p>
            <a:pPr algn="ctr"/>
            <a:r>
              <a:rPr lang="en-US" sz="1600" b="1" dirty="0" smtClean="0">
                <a:latin typeface="Arial Narrow" pitchFamily="34" charset="0"/>
              </a:rPr>
              <a:t>Gabbro</a:t>
            </a:r>
            <a:endParaRPr lang="en-US" sz="1600" b="1" dirty="0">
              <a:latin typeface="Arial Narrow" pitchFamily="34" charset="0"/>
            </a:endParaRPr>
          </a:p>
        </p:txBody>
      </p:sp>
      <p:sp>
        <p:nvSpPr>
          <p:cNvPr id="24" name="TextBox 23"/>
          <p:cNvSpPr txBox="1"/>
          <p:nvPr/>
        </p:nvSpPr>
        <p:spPr>
          <a:xfrm>
            <a:off x="4724400" y="2438400"/>
            <a:ext cx="3810000" cy="3886200"/>
          </a:xfrm>
          <a:prstGeom prst="rect">
            <a:avLst/>
          </a:prstGeom>
          <a:noFill/>
          <a:ln>
            <a:solidFill>
              <a:schemeClr val="tx1"/>
            </a:solidFill>
          </a:ln>
        </p:spPr>
        <p:txBody>
          <a:bodyPr wrap="square" rtlCol="0">
            <a:noAutofit/>
          </a:bodyPr>
          <a:lstStyle/>
          <a:p>
            <a:pPr algn="ctr"/>
            <a:r>
              <a:rPr lang="en-US" b="1" dirty="0" smtClean="0"/>
              <a:t>Occurs when magma is cooled rapidly near or at the surface.</a:t>
            </a:r>
          </a:p>
          <a:p>
            <a:endParaRPr lang="en-US" dirty="0"/>
          </a:p>
        </p:txBody>
      </p:sp>
      <p:pic>
        <p:nvPicPr>
          <p:cNvPr id="29704" name="Picture 8" descr="obsidian">
            <a:hlinkClick r:id="rId7"/>
          </p:cNvPr>
          <p:cNvPicPr>
            <a:picLocks noChangeAspect="1" noChangeArrowheads="1"/>
          </p:cNvPicPr>
          <p:nvPr/>
        </p:nvPicPr>
        <p:blipFill>
          <a:blip r:embed="rId8" cstate="print"/>
          <a:srcRect/>
          <a:stretch>
            <a:fillRect/>
          </a:stretch>
        </p:blipFill>
        <p:spPr bwMode="auto">
          <a:xfrm>
            <a:off x="4927600" y="4648200"/>
            <a:ext cx="1625600" cy="1219200"/>
          </a:xfrm>
          <a:prstGeom prst="rect">
            <a:avLst/>
          </a:prstGeom>
          <a:noFill/>
        </p:spPr>
      </p:pic>
      <p:pic>
        <p:nvPicPr>
          <p:cNvPr id="29706" name="Picture 10" descr="pumice">
            <a:hlinkClick r:id="rId9"/>
          </p:cNvPr>
          <p:cNvPicPr>
            <a:picLocks noChangeAspect="1" noChangeArrowheads="1"/>
          </p:cNvPicPr>
          <p:nvPr/>
        </p:nvPicPr>
        <p:blipFill>
          <a:blip r:embed="rId10" cstate="print"/>
          <a:srcRect/>
          <a:stretch>
            <a:fillRect/>
          </a:stretch>
        </p:blipFill>
        <p:spPr bwMode="auto">
          <a:xfrm>
            <a:off x="5715000" y="3124200"/>
            <a:ext cx="1600200" cy="1200150"/>
          </a:xfrm>
          <a:prstGeom prst="rect">
            <a:avLst/>
          </a:prstGeom>
          <a:noFill/>
        </p:spPr>
      </p:pic>
      <p:pic>
        <p:nvPicPr>
          <p:cNvPr id="29708" name="Picture 12" descr="scoria">
            <a:hlinkClick r:id="rId11"/>
          </p:cNvPr>
          <p:cNvPicPr>
            <a:picLocks noChangeAspect="1" noChangeArrowheads="1"/>
          </p:cNvPicPr>
          <p:nvPr/>
        </p:nvPicPr>
        <p:blipFill>
          <a:blip r:embed="rId12" cstate="print"/>
          <a:srcRect/>
          <a:stretch>
            <a:fillRect/>
          </a:stretch>
        </p:blipFill>
        <p:spPr bwMode="auto">
          <a:xfrm>
            <a:off x="6781800" y="4667250"/>
            <a:ext cx="1498600" cy="1123950"/>
          </a:xfrm>
          <a:prstGeom prst="rect">
            <a:avLst/>
          </a:prstGeom>
          <a:noFill/>
        </p:spPr>
      </p:pic>
      <p:sp>
        <p:nvSpPr>
          <p:cNvPr id="29" name="TextBox 28"/>
          <p:cNvSpPr txBox="1"/>
          <p:nvPr/>
        </p:nvSpPr>
        <p:spPr>
          <a:xfrm>
            <a:off x="4953000" y="5867400"/>
            <a:ext cx="1600200" cy="338554"/>
          </a:xfrm>
          <a:prstGeom prst="rect">
            <a:avLst/>
          </a:prstGeom>
          <a:noFill/>
        </p:spPr>
        <p:txBody>
          <a:bodyPr wrap="square" rtlCol="0">
            <a:spAutoFit/>
          </a:bodyPr>
          <a:lstStyle/>
          <a:p>
            <a:pPr algn="ctr"/>
            <a:r>
              <a:rPr lang="en-US" sz="1600" b="1" dirty="0" smtClean="0">
                <a:latin typeface="Arial Narrow" pitchFamily="34" charset="0"/>
              </a:rPr>
              <a:t>Obsidian</a:t>
            </a:r>
            <a:endParaRPr lang="en-US" sz="1600" b="1" dirty="0">
              <a:latin typeface="Arial Narrow" pitchFamily="34" charset="0"/>
            </a:endParaRPr>
          </a:p>
        </p:txBody>
      </p:sp>
      <p:sp>
        <p:nvSpPr>
          <p:cNvPr id="30" name="TextBox 29"/>
          <p:cNvSpPr txBox="1"/>
          <p:nvPr/>
        </p:nvSpPr>
        <p:spPr>
          <a:xfrm>
            <a:off x="6705600" y="5867400"/>
            <a:ext cx="1600200" cy="338554"/>
          </a:xfrm>
          <a:prstGeom prst="rect">
            <a:avLst/>
          </a:prstGeom>
          <a:noFill/>
        </p:spPr>
        <p:txBody>
          <a:bodyPr wrap="square" rtlCol="0">
            <a:spAutoFit/>
          </a:bodyPr>
          <a:lstStyle/>
          <a:p>
            <a:pPr algn="ctr"/>
            <a:r>
              <a:rPr lang="en-US" sz="1600" b="1" dirty="0" smtClean="0">
                <a:latin typeface="Arial Narrow" pitchFamily="34" charset="0"/>
              </a:rPr>
              <a:t>Scoria</a:t>
            </a:r>
            <a:endParaRPr lang="en-US" sz="1600" b="1" dirty="0">
              <a:latin typeface="Arial Narrow" pitchFamily="34" charset="0"/>
            </a:endParaRPr>
          </a:p>
        </p:txBody>
      </p:sp>
      <p:sp>
        <p:nvSpPr>
          <p:cNvPr id="31" name="TextBox 30"/>
          <p:cNvSpPr txBox="1"/>
          <p:nvPr/>
        </p:nvSpPr>
        <p:spPr>
          <a:xfrm>
            <a:off x="5715000" y="4267200"/>
            <a:ext cx="1600200" cy="338554"/>
          </a:xfrm>
          <a:prstGeom prst="rect">
            <a:avLst/>
          </a:prstGeom>
          <a:noFill/>
        </p:spPr>
        <p:txBody>
          <a:bodyPr wrap="square" rtlCol="0">
            <a:spAutoFit/>
          </a:bodyPr>
          <a:lstStyle/>
          <a:p>
            <a:pPr algn="ctr"/>
            <a:r>
              <a:rPr lang="en-US" sz="1600" b="1" dirty="0" smtClean="0">
                <a:latin typeface="Arial Narrow" pitchFamily="34" charset="0"/>
              </a:rPr>
              <a:t>Pumice</a:t>
            </a:r>
            <a:endParaRPr lang="en-US" sz="1600" b="1" dirty="0">
              <a:latin typeface="Arial Narrow" pitchFamily="34" charset="0"/>
            </a:endParaRPr>
          </a:p>
        </p:txBody>
      </p:sp>
      <p:sp>
        <p:nvSpPr>
          <p:cNvPr id="32" name="TextBox 31"/>
          <p:cNvSpPr txBox="1"/>
          <p:nvPr/>
        </p:nvSpPr>
        <p:spPr>
          <a:xfrm>
            <a:off x="4114800" y="1828800"/>
            <a:ext cx="762000" cy="461665"/>
          </a:xfrm>
          <a:prstGeom prst="rect">
            <a:avLst/>
          </a:prstGeom>
          <a:noFill/>
        </p:spPr>
        <p:txBody>
          <a:bodyPr wrap="square" rtlCol="0">
            <a:spAutoFit/>
          </a:bodyPr>
          <a:lstStyle/>
          <a:p>
            <a:pPr algn="ctr"/>
            <a:r>
              <a:rPr lang="en-US" sz="2400" b="1" dirty="0" smtClean="0">
                <a:latin typeface="Papyrus" pitchFamily="66" charset="0"/>
              </a:rPr>
              <a:t>or</a:t>
            </a:r>
            <a:endParaRPr lang="en-US" sz="2400" b="1" dirty="0">
              <a:latin typeface="Papyrus" pitchFamily="66" charset="0"/>
            </a:endParaRPr>
          </a:p>
        </p:txBody>
      </p:sp>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tIns="32146"/>
          <a:lstStyle/>
          <a:p>
            <a:pPr>
              <a:defRPr/>
            </a:pPr>
            <a:fld id="{97D1DB1B-96EC-416E-BFDD-24913516200C}" type="slidenum">
              <a:rPr lang="en-US"/>
              <a:pPr>
                <a:defRPr/>
              </a:pPr>
              <a:t>6</a:t>
            </a:fld>
            <a:endParaRPr lang="en-US"/>
          </a:p>
        </p:txBody>
      </p:sp>
      <p:sp>
        <p:nvSpPr>
          <p:cNvPr id="74755"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74756"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sp>
        <p:nvSpPr>
          <p:cNvPr id="74757" name="Freeform 3"/>
          <p:cNvSpPr>
            <a:spLocks/>
          </p:cNvSpPr>
          <p:nvPr/>
        </p:nvSpPr>
        <p:spPr bwMode="auto">
          <a:xfrm rot="10800000">
            <a:off x="1794867" y="3956969"/>
            <a:ext cx="1622971" cy="1605111"/>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74758" name="AutoShape 4"/>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74759" name="Rectangle 5"/>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74760" name="Rectangle 6"/>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endParaRPr lang="en-US" sz="2400" dirty="0">
              <a:latin typeface="Times New Roman" pitchFamily="18" charset="0"/>
              <a:cs typeface="Times New Roman" pitchFamily="18" charset="0"/>
              <a:sym typeface="Times New Roman" pitchFamily="18" charset="0"/>
            </a:endParaRPr>
          </a:p>
          <a:p>
            <a:pPr marL="40182">
              <a:spcBef>
                <a:spcPts val="1345"/>
              </a:spcBef>
            </a:pPr>
            <a:r>
              <a:rPr lang="en-US" sz="2400" dirty="0">
                <a:latin typeface="Times New Roman" pitchFamily="18" charset="0"/>
                <a:cs typeface="Times New Roman" pitchFamily="18" charset="0"/>
                <a:sym typeface="Times New Roman" pitchFamily="18" charset="0"/>
              </a:rPr>
              <a:t>IGNEOUS</a:t>
            </a:r>
          </a:p>
          <a:p>
            <a:pPr marL="40182">
              <a:spcBef>
                <a:spcPts val="1345"/>
              </a:spcBef>
            </a:pPr>
            <a:r>
              <a:rPr lang="en-US" sz="2400" dirty="0">
                <a:latin typeface="Times New Roman Italic" charset="0"/>
                <a:cs typeface="Times New Roman Italic" charset="0"/>
                <a:sym typeface="Times New Roman Italic" charset="0"/>
              </a:rPr>
              <a:t>Intrusive (Plutonic)</a:t>
            </a:r>
          </a:p>
        </p:txBody>
      </p:sp>
      <p:pic>
        <p:nvPicPr>
          <p:cNvPr id="63495" name="Picture 7"/>
          <p:cNvPicPr>
            <a:picLocks noChangeArrowheads="1"/>
          </p:cNvPicPr>
          <p:nvPr/>
        </p:nvPicPr>
        <p:blipFill>
          <a:blip r:embed="rId2" cstate="print"/>
          <a:srcRect/>
          <a:stretch>
            <a:fillRect/>
          </a:stretch>
        </p:blipFill>
        <p:spPr bwMode="auto">
          <a:xfrm>
            <a:off x="3277195" y="0"/>
            <a:ext cx="5866805" cy="4877842"/>
          </a:xfrm>
          <a:prstGeom prst="rect">
            <a:avLst/>
          </a:prstGeom>
          <a:noFill/>
          <a:ln w="9525">
            <a:noFill/>
            <a:miter lim="800000"/>
            <a:headEnd/>
            <a:tailEnd/>
          </a:ln>
        </p:spPr>
      </p:pic>
      <p:sp>
        <p:nvSpPr>
          <p:cNvPr id="74762" name="Rectangle 8"/>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2000"/>
                                  </p:stCondLst>
                                  <p:childTnLst>
                                    <p:set>
                                      <p:cBhvr>
                                        <p:cTn id="6" dur="1" fill="hold">
                                          <p:stCondLst>
                                            <p:cond delay="0"/>
                                          </p:stCondLst>
                                        </p:cTn>
                                        <p:tgtEl>
                                          <p:spTgt spid="63495"/>
                                        </p:tgtEl>
                                        <p:attrNameLst>
                                          <p:attrName>style.visibility</p:attrName>
                                        </p:attrNameLst>
                                      </p:cBhvr>
                                      <p:to>
                                        <p:strVal val="visible"/>
                                      </p:to>
                                    </p:set>
                                    <p:anim calcmode="lin" valueType="num">
                                      <p:cBhvr>
                                        <p:cTn id="7" dur="500" fill="hold"/>
                                        <p:tgtEl>
                                          <p:spTgt spid="63495"/>
                                        </p:tgtEl>
                                        <p:attrNameLst>
                                          <p:attrName>ppt_w</p:attrName>
                                        </p:attrNameLst>
                                      </p:cBhvr>
                                      <p:tavLst>
                                        <p:tav tm="0">
                                          <p:val>
                                            <p:fltVal val="0"/>
                                          </p:val>
                                        </p:tav>
                                        <p:tav tm="100000">
                                          <p:val>
                                            <p:strVal val="#ppt_w"/>
                                          </p:val>
                                        </p:tav>
                                      </p:tavLst>
                                    </p:anim>
                                    <p:anim calcmode="lin" valueType="num">
                                      <p:cBhvr>
                                        <p:cTn id="8" dur="500" fill="hold"/>
                                        <p:tgtEl>
                                          <p:spTgt spid="6349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tIns="32146"/>
          <a:lstStyle/>
          <a:p>
            <a:pPr>
              <a:defRPr/>
            </a:pPr>
            <a:fld id="{3157EF90-2B53-441B-B7BE-9131CE8F3768}" type="slidenum">
              <a:rPr lang="en-US"/>
              <a:pPr>
                <a:defRPr/>
              </a:pPr>
              <a:t>7</a:t>
            </a:fld>
            <a:endParaRPr lang="en-US"/>
          </a:p>
        </p:txBody>
      </p:sp>
      <p:sp>
        <p:nvSpPr>
          <p:cNvPr id="75779" name="Oval 1"/>
          <p:cNvSpPr>
            <a:spLocks/>
          </p:cNvSpPr>
          <p:nvPr/>
        </p:nvSpPr>
        <p:spPr bwMode="auto">
          <a:xfrm>
            <a:off x="3429000" y="5027414"/>
            <a:ext cx="2053828" cy="1062633"/>
          </a:xfrm>
          <a:prstGeom prst="ellipse">
            <a:avLst/>
          </a:prstGeom>
          <a:solidFill>
            <a:srgbClr val="FFFFFF"/>
          </a:solidFill>
          <a:ln w="28575">
            <a:solidFill>
              <a:schemeClr val="tx1"/>
            </a:solidFill>
            <a:miter lim="800000"/>
            <a:headEnd/>
            <a:tailEnd/>
          </a:ln>
        </p:spPr>
        <p:txBody>
          <a:bodyPr lIns="0" tIns="0" rIns="0" bIns="0"/>
          <a:lstStyle/>
          <a:p>
            <a:endParaRPr lang="en-US"/>
          </a:p>
        </p:txBody>
      </p:sp>
      <p:sp>
        <p:nvSpPr>
          <p:cNvPr id="75780" name="Rectangle 2"/>
          <p:cNvSpPr>
            <a:spLocks/>
          </p:cNvSpPr>
          <p:nvPr/>
        </p:nvSpPr>
        <p:spPr bwMode="auto">
          <a:xfrm>
            <a:off x="3580805" y="5331023"/>
            <a:ext cx="1687711" cy="401836"/>
          </a:xfrm>
          <a:prstGeom prst="rect">
            <a:avLst/>
          </a:prstGeom>
          <a:noFill/>
          <a:ln w="12700">
            <a:noFill/>
            <a:miter lim="800000"/>
            <a:headEnd/>
            <a:tailEnd/>
          </a:ln>
        </p:spPr>
        <p:txBody>
          <a:bodyPr lIns="0" tIns="0" rIns="40638" bIns="0"/>
          <a:lstStyle/>
          <a:p>
            <a:pPr marL="40182">
              <a:spcBef>
                <a:spcPts val="1345"/>
              </a:spcBef>
            </a:pPr>
            <a:r>
              <a:rPr lang="en-US" sz="2400" dirty="0">
                <a:latin typeface="Times New Roman" pitchFamily="18" charset="0"/>
                <a:cs typeface="Times New Roman" pitchFamily="18" charset="0"/>
                <a:sym typeface="Times New Roman" pitchFamily="18" charset="0"/>
              </a:rPr>
              <a:t>MAGMA</a:t>
            </a:r>
          </a:p>
        </p:txBody>
      </p:sp>
      <p:sp>
        <p:nvSpPr>
          <p:cNvPr id="75781" name="Freeform 3"/>
          <p:cNvSpPr>
            <a:spLocks/>
          </p:cNvSpPr>
          <p:nvPr/>
        </p:nvSpPr>
        <p:spPr bwMode="auto">
          <a:xfrm rot="10800000">
            <a:off x="1794867" y="3956969"/>
            <a:ext cx="1622971" cy="1605111"/>
          </a:xfrm>
          <a:custGeom>
            <a:avLst/>
            <a:gdLst>
              <a:gd name="T0" fmla="*/ 0 w 21600"/>
              <a:gd name="T1" fmla="*/ 0 h 21600"/>
              <a:gd name="T2" fmla="*/ 2147483647 w 21600"/>
              <a:gd name="T3" fmla="*/ 2147483647 h 21600"/>
              <a:gd name="T4" fmla="*/ 0 60000 65536"/>
              <a:gd name="T5" fmla="*/ 0 60000 65536"/>
              <a:gd name="T6" fmla="*/ 0 w 21600"/>
              <a:gd name="T7" fmla="*/ 0 h 21600"/>
              <a:gd name="T8" fmla="*/ 21600 w 21600"/>
              <a:gd name="T9" fmla="*/ 21600 h 21600"/>
            </a:gdLst>
            <a:ahLst/>
            <a:cxnLst>
              <a:cxn ang="T4">
                <a:pos x="T0" y="T1"/>
              </a:cxn>
              <a:cxn ang="T5">
                <a:pos x="T2" y="T3"/>
              </a:cxn>
            </a:cxnLst>
            <a:rect l="T6" t="T7" r="T8" b="T9"/>
            <a:pathLst>
              <a:path w="21600" h="21600">
                <a:moveTo>
                  <a:pt x="0" y="0"/>
                </a:moveTo>
                <a:cubicBezTo>
                  <a:pt x="10800" y="0"/>
                  <a:pt x="21600" y="10800"/>
                  <a:pt x="21600" y="21600"/>
                </a:cubicBezTo>
              </a:path>
            </a:pathLst>
          </a:custGeom>
          <a:noFill/>
          <a:ln w="38100" cap="flat">
            <a:solidFill>
              <a:schemeClr val="tx1"/>
            </a:solidFill>
            <a:prstDash val="solid"/>
            <a:miter lim="800000"/>
            <a:headEnd type="none" w="med" len="med"/>
            <a:tailEnd type="triangle" w="med" len="med"/>
          </a:ln>
        </p:spPr>
        <p:txBody>
          <a:bodyPr lIns="0" tIns="0" rIns="0" bIns="0"/>
          <a:lstStyle/>
          <a:p>
            <a:endParaRPr lang="en-US"/>
          </a:p>
        </p:txBody>
      </p:sp>
      <p:sp>
        <p:nvSpPr>
          <p:cNvPr id="75782" name="AutoShape 4"/>
          <p:cNvSpPr>
            <a:spLocks/>
          </p:cNvSpPr>
          <p:nvPr/>
        </p:nvSpPr>
        <p:spPr bwMode="auto">
          <a:xfrm>
            <a:off x="2973586" y="6250781"/>
            <a:ext cx="2893219" cy="383977"/>
          </a:xfrm>
          <a:custGeom>
            <a:avLst/>
            <a:gdLst>
              <a:gd name="T0" fmla="*/ 2057400 w 21600"/>
              <a:gd name="T1" fmla="*/ 146638 h 21600"/>
              <a:gd name="T2" fmla="*/ 1591056 w 21600"/>
              <a:gd name="T3" fmla="*/ 58023 h 21600"/>
              <a:gd name="T4" fmla="*/ 1392936 w 21600"/>
              <a:gd name="T5" fmla="*/ 159785 h 21600"/>
              <a:gd name="T6" fmla="*/ 70485 w 21600"/>
              <a:gd name="T7" fmla="*/ 58023 h 21600"/>
              <a:gd name="T8" fmla="*/ 881444 w 21600"/>
              <a:gd name="T9" fmla="*/ 192576 h 21600"/>
              <a:gd name="T10" fmla="*/ 0 w 21600"/>
              <a:gd name="T11" fmla="*/ 217808 h 21600"/>
              <a:gd name="T12" fmla="*/ 709041 w 21600"/>
              <a:gd name="T13" fmla="*/ 297700 h 21600"/>
              <a:gd name="T14" fmla="*/ 25718 w 21600"/>
              <a:gd name="T15" fmla="*/ 368794 h 21600"/>
              <a:gd name="T16" fmla="*/ 1079564 w 21600"/>
              <a:gd name="T17" fmla="*/ 352361 h 21600"/>
              <a:gd name="T18" fmla="*/ 907161 w 21600"/>
              <a:gd name="T19" fmla="*/ 445400 h 21600"/>
              <a:gd name="T20" fmla="*/ 1469708 w 21600"/>
              <a:gd name="T21" fmla="*/ 395088 h 21600"/>
              <a:gd name="T22" fmla="*/ 1616393 w 21600"/>
              <a:gd name="T23" fmla="*/ 546100 h 21600"/>
              <a:gd name="T24" fmla="*/ 2006346 w 21600"/>
              <a:gd name="T25" fmla="*/ 377593 h 21600"/>
              <a:gd name="T26" fmla="*/ 2523554 w 21600"/>
              <a:gd name="T27" fmla="*/ 498999 h 21600"/>
              <a:gd name="T28" fmla="*/ 2670810 w 21600"/>
              <a:gd name="T29" fmla="*/ 365508 h 21600"/>
              <a:gd name="T30" fmla="*/ 3456623 w 21600"/>
              <a:gd name="T31" fmla="*/ 457485 h 21600"/>
              <a:gd name="T32" fmla="*/ 3207449 w 21600"/>
              <a:gd name="T33" fmla="*/ 327205 h 21600"/>
              <a:gd name="T34" fmla="*/ 4114800 w 21600"/>
              <a:gd name="T35" fmla="*/ 336003 h 21600"/>
              <a:gd name="T36" fmla="*/ 3354134 w 21600"/>
              <a:gd name="T37" fmla="*/ 264833 h 21600"/>
              <a:gd name="T38" fmla="*/ 4018979 w 21600"/>
              <a:gd name="T39" fmla="*/ 205723 h 21600"/>
              <a:gd name="T40" fmla="*/ 3181731 w 21600"/>
              <a:gd name="T41" fmla="*/ 184941 h 21600"/>
              <a:gd name="T42" fmla="*/ 3501390 w 21600"/>
              <a:gd name="T43" fmla="*/ 112684 h 21600"/>
              <a:gd name="T44" fmla="*/ 2696528 w 21600"/>
              <a:gd name="T45" fmla="*/ 134629 h 21600"/>
              <a:gd name="T46" fmla="*/ 2766441 w 21600"/>
              <a:gd name="T47" fmla="*/ 0 h 21600"/>
              <a:gd name="T48" fmla="*/ 2057400 w 21600"/>
              <a:gd name="T49" fmla="*/ 146638 h 21600"/>
              <a:gd name="T50" fmla="*/ 2057400 w 21600"/>
              <a:gd name="T51" fmla="*/ 146638 h 216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600"/>
              <a:gd name="T79" fmla="*/ 0 h 21600"/>
              <a:gd name="T80" fmla="*/ 21600 w 21600"/>
              <a:gd name="T81" fmla="*/ 21600 h 216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600" h="21600">
                <a:moveTo>
                  <a:pt x="10800" y="5800"/>
                </a:moveTo>
                <a:lnTo>
                  <a:pt x="8352" y="2295"/>
                </a:lnTo>
                <a:lnTo>
                  <a:pt x="7312" y="6320"/>
                </a:lnTo>
                <a:lnTo>
                  <a:pt x="370" y="2295"/>
                </a:lnTo>
                <a:lnTo>
                  <a:pt x="4627" y="7617"/>
                </a:lnTo>
                <a:lnTo>
                  <a:pt x="0" y="8615"/>
                </a:lnTo>
                <a:lnTo>
                  <a:pt x="3722" y="11775"/>
                </a:lnTo>
                <a:lnTo>
                  <a:pt x="135" y="14587"/>
                </a:lnTo>
                <a:lnTo>
                  <a:pt x="5667" y="13937"/>
                </a:lnTo>
                <a:lnTo>
                  <a:pt x="4762" y="17617"/>
                </a:lnTo>
                <a:lnTo>
                  <a:pt x="7715" y="15627"/>
                </a:lnTo>
                <a:lnTo>
                  <a:pt x="8485" y="21600"/>
                </a:lnTo>
                <a:lnTo>
                  <a:pt x="10532" y="14935"/>
                </a:lnTo>
                <a:lnTo>
                  <a:pt x="13247" y="19737"/>
                </a:lnTo>
                <a:lnTo>
                  <a:pt x="14020" y="14457"/>
                </a:lnTo>
                <a:lnTo>
                  <a:pt x="18145" y="18095"/>
                </a:lnTo>
                <a:lnTo>
                  <a:pt x="16837" y="12942"/>
                </a:lnTo>
                <a:lnTo>
                  <a:pt x="21600" y="13290"/>
                </a:lnTo>
                <a:lnTo>
                  <a:pt x="17607" y="10475"/>
                </a:lnTo>
                <a:lnTo>
                  <a:pt x="21097" y="8137"/>
                </a:lnTo>
                <a:lnTo>
                  <a:pt x="16702" y="7315"/>
                </a:lnTo>
                <a:lnTo>
                  <a:pt x="18380" y="4457"/>
                </a:lnTo>
                <a:lnTo>
                  <a:pt x="14155" y="5325"/>
                </a:lnTo>
                <a:lnTo>
                  <a:pt x="14522" y="0"/>
                </a:lnTo>
                <a:lnTo>
                  <a:pt x="10800" y="5800"/>
                </a:lnTo>
                <a:close/>
                <a:moveTo>
                  <a:pt x="10800" y="5800"/>
                </a:moveTo>
              </a:path>
            </a:pathLst>
          </a:custGeom>
          <a:solidFill>
            <a:srgbClr val="E30B12"/>
          </a:solidFill>
          <a:ln w="9525">
            <a:solidFill>
              <a:schemeClr val="tx1"/>
            </a:solidFill>
            <a:miter lim="800000"/>
            <a:headEnd/>
            <a:tailEnd/>
          </a:ln>
        </p:spPr>
        <p:txBody>
          <a:bodyPr lIns="0" tIns="0" rIns="0" bIns="0"/>
          <a:lstStyle/>
          <a:p>
            <a:endParaRPr lang="en-US"/>
          </a:p>
        </p:txBody>
      </p:sp>
      <p:sp>
        <p:nvSpPr>
          <p:cNvPr id="75783" name="Rectangle 5"/>
          <p:cNvSpPr>
            <a:spLocks/>
          </p:cNvSpPr>
          <p:nvPr/>
        </p:nvSpPr>
        <p:spPr bwMode="auto">
          <a:xfrm>
            <a:off x="455414" y="2893219"/>
            <a:ext cx="2669977" cy="535781"/>
          </a:xfrm>
          <a:prstGeom prst="rect">
            <a:avLst/>
          </a:prstGeom>
          <a:solidFill>
            <a:srgbClr val="FFFFFF"/>
          </a:solidFill>
          <a:ln w="9525">
            <a:solidFill>
              <a:schemeClr val="tx1"/>
            </a:solidFill>
            <a:miter lim="800000"/>
            <a:headEnd/>
            <a:tailEnd/>
          </a:ln>
        </p:spPr>
        <p:txBody>
          <a:bodyPr lIns="0" tIns="0" rIns="0" bIns="0"/>
          <a:lstStyle/>
          <a:p>
            <a:endParaRPr lang="en-US"/>
          </a:p>
        </p:txBody>
      </p:sp>
      <p:sp>
        <p:nvSpPr>
          <p:cNvPr id="75784" name="Rectangle 6"/>
          <p:cNvSpPr>
            <a:spLocks/>
          </p:cNvSpPr>
          <p:nvPr/>
        </p:nvSpPr>
        <p:spPr bwMode="auto">
          <a:xfrm>
            <a:off x="455414" y="2366367"/>
            <a:ext cx="2678906" cy="1464469"/>
          </a:xfrm>
          <a:prstGeom prst="rect">
            <a:avLst/>
          </a:prstGeom>
          <a:noFill/>
          <a:ln w="28575">
            <a:solidFill>
              <a:schemeClr val="tx1"/>
            </a:solidFill>
            <a:miter lim="800000"/>
            <a:headEnd/>
            <a:tailEnd/>
          </a:ln>
        </p:spPr>
        <p:txBody>
          <a:bodyPr lIns="0" tIns="0" rIns="40638" bIns="0"/>
          <a:lstStyle/>
          <a:p>
            <a:pPr marL="40182">
              <a:spcBef>
                <a:spcPts val="1345"/>
              </a:spcBef>
            </a:pPr>
            <a:r>
              <a:rPr lang="en-US" sz="2400" dirty="0">
                <a:latin typeface="Times New Roman Italic" charset="0"/>
                <a:cs typeface="Times New Roman Italic" charset="0"/>
                <a:sym typeface="Times New Roman Italic" charset="0"/>
              </a:rPr>
              <a:t>Extrusive (volcanic)</a:t>
            </a:r>
          </a:p>
          <a:p>
            <a:pPr marL="40182">
              <a:spcBef>
                <a:spcPts val="1345"/>
              </a:spcBef>
            </a:pPr>
            <a:r>
              <a:rPr lang="en-US" sz="2400" dirty="0">
                <a:latin typeface="Times New Roman" pitchFamily="18" charset="0"/>
                <a:cs typeface="Times New Roman" pitchFamily="18" charset="0"/>
                <a:sym typeface="Times New Roman" pitchFamily="18" charset="0"/>
              </a:rPr>
              <a:t>IGNEOUS</a:t>
            </a:r>
          </a:p>
          <a:p>
            <a:pPr marL="40182">
              <a:spcBef>
                <a:spcPts val="1345"/>
              </a:spcBef>
            </a:pPr>
            <a:r>
              <a:rPr lang="en-US" sz="2400" dirty="0">
                <a:latin typeface="Times New Roman Italic" charset="0"/>
                <a:cs typeface="Times New Roman Italic" charset="0"/>
                <a:sym typeface="Times New Roman Italic" charset="0"/>
              </a:rPr>
              <a:t>Intrusive (plutonic)</a:t>
            </a:r>
          </a:p>
        </p:txBody>
      </p:sp>
      <p:pic>
        <p:nvPicPr>
          <p:cNvPr id="64519" name="Picture 7"/>
          <p:cNvPicPr>
            <a:picLocks noChangeArrowheads="1"/>
          </p:cNvPicPr>
          <p:nvPr/>
        </p:nvPicPr>
        <p:blipFill>
          <a:blip r:embed="rId2" cstate="print"/>
          <a:srcRect/>
          <a:stretch>
            <a:fillRect/>
          </a:stretch>
        </p:blipFill>
        <p:spPr bwMode="auto">
          <a:xfrm>
            <a:off x="3429000" y="0"/>
            <a:ext cx="5563195" cy="4633392"/>
          </a:xfrm>
          <a:prstGeom prst="rect">
            <a:avLst/>
          </a:prstGeom>
          <a:noFill/>
          <a:ln w="9525">
            <a:noFill/>
            <a:miter lim="800000"/>
            <a:headEnd/>
            <a:tailEnd/>
          </a:ln>
        </p:spPr>
      </p:pic>
      <p:sp>
        <p:nvSpPr>
          <p:cNvPr id="75786" name="Rectangle 8"/>
          <p:cNvSpPr>
            <a:spLocks/>
          </p:cNvSpPr>
          <p:nvPr/>
        </p:nvSpPr>
        <p:spPr bwMode="auto">
          <a:xfrm>
            <a:off x="2179960" y="4491633"/>
            <a:ext cx="1603963" cy="307777"/>
          </a:xfrm>
          <a:prstGeom prst="rect">
            <a:avLst/>
          </a:prstGeom>
          <a:noFill/>
          <a:ln w="12700">
            <a:noFill/>
            <a:miter lim="800000"/>
            <a:headEnd/>
            <a:tailEnd/>
          </a:ln>
        </p:spPr>
        <p:txBody>
          <a:bodyPr wrap="none" lIns="0" tIns="0" rIns="40638" bIns="0">
            <a:spAutoFit/>
          </a:bodyPr>
          <a:lstStyle/>
          <a:p>
            <a:pPr marL="40182">
              <a:spcBef>
                <a:spcPts val="1143"/>
              </a:spcBef>
            </a:pPr>
            <a:r>
              <a:rPr lang="en-US" sz="2000" dirty="0">
                <a:latin typeface="Times New Roman" pitchFamily="18" charset="0"/>
                <a:cs typeface="Times New Roman" pitchFamily="18" charset="0"/>
                <a:sym typeface="Times New Roman" pitchFamily="18" charset="0"/>
              </a:rPr>
              <a:t>Crystallization</a:t>
            </a:r>
          </a:p>
        </p:txBody>
      </p:sp>
      <p:sp>
        <p:nvSpPr>
          <p:cNvPr id="75787" name="Rectangle 9"/>
          <p:cNvSpPr>
            <a:spLocks/>
          </p:cNvSpPr>
          <p:nvPr/>
        </p:nvSpPr>
        <p:spPr bwMode="auto">
          <a:xfrm>
            <a:off x="3348633" y="4188023"/>
            <a:ext cx="383977" cy="383977"/>
          </a:xfrm>
          <a:prstGeom prst="rect">
            <a:avLst/>
          </a:prstGeom>
          <a:solidFill>
            <a:srgbClr val="FFFFFF"/>
          </a:solidFill>
          <a:ln w="9525">
            <a:noFill/>
            <a:miter lim="800000"/>
            <a:headEnd/>
            <a:tailEnd/>
          </a:ln>
        </p:spPr>
        <p:txBody>
          <a:bodyPr lIns="0" tIns="0" rIns="0" bIns="0"/>
          <a:lstStyle/>
          <a:p>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500"/>
                                  </p:stCondLst>
                                  <p:childTnLst>
                                    <p:set>
                                      <p:cBhvr>
                                        <p:cTn id="6" dur="1" fill="hold">
                                          <p:stCondLst>
                                            <p:cond delay="0"/>
                                          </p:stCondLst>
                                        </p:cTn>
                                        <p:tgtEl>
                                          <p:spTgt spid="64519"/>
                                        </p:tgtEl>
                                        <p:attrNameLst>
                                          <p:attrName>style.visibility</p:attrName>
                                        </p:attrNameLst>
                                      </p:cBhvr>
                                      <p:to>
                                        <p:strVal val="visible"/>
                                      </p:to>
                                    </p:set>
                                    <p:anim calcmode="lin" valueType="num">
                                      <p:cBhvr>
                                        <p:cTn id="7" dur="500" fill="hold"/>
                                        <p:tgtEl>
                                          <p:spTgt spid="64519"/>
                                        </p:tgtEl>
                                        <p:attrNameLst>
                                          <p:attrName>ppt_w</p:attrName>
                                        </p:attrNameLst>
                                      </p:cBhvr>
                                      <p:tavLst>
                                        <p:tav tm="0">
                                          <p:val>
                                            <p:fltVal val="0"/>
                                          </p:val>
                                        </p:tav>
                                        <p:tav tm="100000">
                                          <p:val>
                                            <p:strVal val="#ppt_w"/>
                                          </p:val>
                                        </p:tav>
                                      </p:tavLst>
                                    </p:anim>
                                    <p:anim calcmode="lin" valueType="num">
                                      <p:cBhvr>
                                        <p:cTn id="8" dur="500" fill="hold"/>
                                        <p:tgtEl>
                                          <p:spTgt spid="645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2800" dirty="0" smtClean="0"/>
              <a:t>Over time the rocks go through </a:t>
            </a:r>
            <a:r>
              <a:rPr lang="en-US" sz="2800" u="sng" dirty="0" smtClean="0"/>
              <a:t>weathering </a:t>
            </a:r>
            <a:r>
              <a:rPr lang="en-US" sz="2800" dirty="0" smtClean="0"/>
              <a:t>by rain, wind and snow.</a:t>
            </a:r>
            <a:endParaRPr lang="en-US" sz="2800" dirty="0"/>
          </a:p>
        </p:txBody>
      </p:sp>
      <p:sp>
        <p:nvSpPr>
          <p:cNvPr id="8" name="Content Placeholder 7"/>
          <p:cNvSpPr>
            <a:spLocks noGrp="1"/>
          </p:cNvSpPr>
          <p:nvPr>
            <p:ph idx="1"/>
          </p:nvPr>
        </p:nvSpPr>
        <p:spPr>
          <a:xfrm>
            <a:off x="457200" y="1524000"/>
            <a:ext cx="8229600" cy="5105399"/>
          </a:xfrm>
        </p:spPr>
        <p:txBody>
          <a:bodyPr>
            <a:normAutofit/>
          </a:bodyPr>
          <a:lstStyle/>
          <a:p>
            <a:pPr marL="576072" indent="-457200">
              <a:buNone/>
            </a:pPr>
            <a:endParaRPr lang="en-US" sz="2400" dirty="0" smtClean="0"/>
          </a:p>
          <a:p>
            <a:pPr marL="576072" indent="-457200">
              <a:buNone/>
            </a:pPr>
            <a:endParaRPr lang="en-US" sz="2400" dirty="0" smtClean="0"/>
          </a:p>
          <a:p>
            <a:pPr>
              <a:buNone/>
            </a:pPr>
            <a:endParaRPr lang="en-US" sz="2800" dirty="0"/>
          </a:p>
        </p:txBody>
      </p:sp>
      <p:pic>
        <p:nvPicPr>
          <p:cNvPr id="2" name="Picture 2" descr="http://0.tqn.com/d/geology/1/0/n/J/WAcolumbiacliff.jpg"/>
          <p:cNvPicPr>
            <a:picLocks noChangeAspect="1" noChangeArrowheads="1"/>
          </p:cNvPicPr>
          <p:nvPr/>
        </p:nvPicPr>
        <p:blipFill>
          <a:blip r:embed="rId2" cstate="print"/>
          <a:srcRect/>
          <a:stretch>
            <a:fillRect/>
          </a:stretch>
        </p:blipFill>
        <p:spPr bwMode="auto">
          <a:xfrm>
            <a:off x="0" y="1447800"/>
            <a:ext cx="9144000" cy="6320411"/>
          </a:xfrm>
          <a:prstGeom prst="rect">
            <a:avLst/>
          </a:prstGeom>
          <a:noFill/>
        </p:spPr>
      </p:pic>
      <p:pic>
        <p:nvPicPr>
          <p:cNvPr id="6148" name="Picture 4" descr="http://www.liveinalpharetta.com/blog/wp-content/uploads/2007/11/raincloud.png"/>
          <p:cNvPicPr>
            <a:picLocks noChangeAspect="1" noChangeArrowheads="1"/>
          </p:cNvPicPr>
          <p:nvPr/>
        </p:nvPicPr>
        <p:blipFill>
          <a:blip r:embed="rId3" cstate="print"/>
          <a:srcRect/>
          <a:stretch>
            <a:fillRect/>
          </a:stretch>
        </p:blipFill>
        <p:spPr bwMode="auto">
          <a:xfrm>
            <a:off x="0" y="914400"/>
            <a:ext cx="1905000" cy="2329543"/>
          </a:xfrm>
          <a:prstGeom prst="rect">
            <a:avLst/>
          </a:prstGeom>
          <a:noFill/>
        </p:spPr>
      </p:pic>
      <p:pic>
        <p:nvPicPr>
          <p:cNvPr id="6156" name="Picture 12" descr="http://www.signspecialist.com/decals/beevault/images/Seasons%20and%20Sun%20Moon%20Stars%20082-0240.gif"/>
          <p:cNvPicPr>
            <a:picLocks noChangeAspect="1" noChangeArrowheads="1"/>
          </p:cNvPicPr>
          <p:nvPr/>
        </p:nvPicPr>
        <p:blipFill>
          <a:blip r:embed="rId4" cstate="print"/>
          <a:srcRect/>
          <a:stretch>
            <a:fillRect/>
          </a:stretch>
        </p:blipFill>
        <p:spPr bwMode="auto">
          <a:xfrm>
            <a:off x="6477000" y="1524000"/>
            <a:ext cx="2514600" cy="1659637"/>
          </a:xfrm>
          <a:prstGeom prst="rect">
            <a:avLst/>
          </a:prstGeom>
          <a:solidFill>
            <a:srgbClr val="000099"/>
          </a:solidFill>
          <a:ln>
            <a:solidFill>
              <a:srgbClr val="000099"/>
            </a:solidFill>
          </a:ln>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weathered particles are then broken down into </a:t>
            </a:r>
            <a:r>
              <a:rPr lang="en-US" u="sng" dirty="0" smtClean="0"/>
              <a:t>sediments</a:t>
            </a:r>
            <a:endParaRPr lang="en-US" u="sng" dirty="0"/>
          </a:p>
        </p:txBody>
      </p:sp>
      <p:pic>
        <p:nvPicPr>
          <p:cNvPr id="5" name="Picture 6"/>
          <p:cNvPicPr>
            <a:picLocks noGrp="1" noChangeAspect="1" noChangeArrowheads="1"/>
          </p:cNvPicPr>
          <p:nvPr>
            <p:ph idx="1"/>
          </p:nvPr>
        </p:nvPicPr>
        <p:blipFill>
          <a:blip r:embed="rId2" cstate="print"/>
          <a:stretch>
            <a:fillRect/>
          </a:stretch>
        </p:blipFill>
        <p:spPr>
          <a:xfrm>
            <a:off x="0" y="1447800"/>
            <a:ext cx="6762750" cy="5410200"/>
          </a:xfrm>
        </p:spPr>
      </p:pic>
      <p:pic>
        <p:nvPicPr>
          <p:cNvPr id="5122" name="Picture 2" descr="http://0.tqn.com/d/geology/1/0/0/-/1/chertbeach.jpg"/>
          <p:cNvPicPr>
            <a:picLocks noChangeAspect="1" noChangeArrowheads="1"/>
          </p:cNvPicPr>
          <p:nvPr/>
        </p:nvPicPr>
        <p:blipFill>
          <a:blip r:embed="rId3" cstate="print"/>
          <a:srcRect/>
          <a:stretch>
            <a:fillRect/>
          </a:stretch>
        </p:blipFill>
        <p:spPr bwMode="auto">
          <a:xfrm flipH="1">
            <a:off x="6324600" y="1447800"/>
            <a:ext cx="2819400" cy="2114550"/>
          </a:xfrm>
          <a:prstGeom prst="rect">
            <a:avLst/>
          </a:prstGeom>
          <a:noFill/>
        </p:spPr>
      </p:pic>
      <p:pic>
        <p:nvPicPr>
          <p:cNvPr id="5124" name="Picture 4" descr="http://t1.gstatic.com/images?q=tbn:ANd9GcTbpWFYPUMcXGJ4Xow_OyuQnmNHWMOg89D0efixdUc5Kax3eJH5xGDgc3R9:www.wallpapers247.com/images/wallpapers/Beach-Sand-1024-462300.jpeg"/>
          <p:cNvPicPr>
            <a:picLocks noChangeAspect="1" noChangeArrowheads="1"/>
          </p:cNvPicPr>
          <p:nvPr/>
        </p:nvPicPr>
        <p:blipFill>
          <a:blip r:embed="rId4" cstate="print"/>
          <a:srcRect/>
          <a:stretch>
            <a:fillRect/>
          </a:stretch>
        </p:blipFill>
        <p:spPr bwMode="auto">
          <a:xfrm>
            <a:off x="6324600" y="3581400"/>
            <a:ext cx="2819401" cy="2111830"/>
          </a:xfrm>
          <a:prstGeom prst="rect">
            <a:avLst/>
          </a:prstGeom>
          <a:noFill/>
        </p:spPr>
      </p:pic>
      <p:pic>
        <p:nvPicPr>
          <p:cNvPr id="5126" name="Picture 6" descr="http://motherjones.com/files/legacy/blue_marble_blog/clay.h4.jpg"/>
          <p:cNvPicPr>
            <a:picLocks noChangeAspect="1" noChangeArrowheads="1"/>
          </p:cNvPicPr>
          <p:nvPr/>
        </p:nvPicPr>
        <p:blipFill>
          <a:blip r:embed="rId5" cstate="print"/>
          <a:srcRect/>
          <a:stretch>
            <a:fillRect/>
          </a:stretch>
        </p:blipFill>
        <p:spPr bwMode="auto">
          <a:xfrm>
            <a:off x="6324600" y="5157549"/>
            <a:ext cx="2819400" cy="1700451"/>
          </a:xfrm>
          <a:prstGeom prst="rect">
            <a:avLst/>
          </a:prstGeom>
          <a:noFill/>
        </p:spPr>
      </p:pic>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1627</TotalTime>
  <Words>459</Words>
  <Application>Microsoft Office PowerPoint</Application>
  <PresentationFormat>On-screen Show (4:3)</PresentationFormat>
  <Paragraphs>148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Module</vt:lpstr>
      <vt:lpstr>The rock cycle</vt:lpstr>
      <vt:lpstr>In the MAGMA</vt:lpstr>
      <vt:lpstr>Magma enters a magma chamber of a Volcano This magma cools/crystalizes to become Igneous Rock</vt:lpstr>
      <vt:lpstr>PowerPoint Presentation</vt:lpstr>
      <vt:lpstr>The cooling of magma can form two types of Igneous rocks.</vt:lpstr>
      <vt:lpstr>PowerPoint Presentation</vt:lpstr>
      <vt:lpstr>PowerPoint Presentation</vt:lpstr>
      <vt:lpstr>Over time the rocks go through weathering by rain, wind and snow.</vt:lpstr>
      <vt:lpstr>The weathered particles are then broken down into sediments</vt:lpstr>
      <vt:lpstr>PowerPoint Presentation</vt:lpstr>
      <vt:lpstr>PowerPoint Presentation</vt:lpstr>
      <vt:lpstr>The weathered sediments continue erosion and are transported by rivers, wind, etc.</vt:lpstr>
      <vt:lpstr>The sediments are next deposited.</vt:lpstr>
      <vt:lpstr>PowerPoint Presentation</vt:lpstr>
      <vt:lpstr>Over time the sediments are compacted and cemented to form sedimentary rock.</vt:lpstr>
      <vt:lpstr>PowerPoint Presentation</vt:lpstr>
      <vt:lpstr>An earthquake occurs, causing the plate to slip under the crust, the rock undergoes Increased Temperature and Pressure deep in the crust.</vt:lpstr>
      <vt:lpstr>The increase temperature and pressure squishes the rock and it becomes a metamorphic rock.</vt:lpstr>
      <vt:lpstr>PowerPoint Presentation</vt:lpstr>
      <vt:lpstr>As the plate is pushed farther into the earth’s layers it melts back into the mantle.</vt:lpstr>
      <vt:lpstr>PowerPoint Presentation</vt:lpstr>
      <vt:lpstr>PowerPoint Presentation</vt:lpstr>
      <vt:lpstr> THE ROCK CYCLE! </vt:lpstr>
    </vt:vector>
  </TitlesOfParts>
  <Company>Box Elder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Box Elder School District</dc:creator>
  <cp:lastModifiedBy>Windows User</cp:lastModifiedBy>
  <cp:revision>137</cp:revision>
  <dcterms:created xsi:type="dcterms:W3CDTF">2009-10-19T16:36:38Z</dcterms:created>
  <dcterms:modified xsi:type="dcterms:W3CDTF">2012-03-27T13:58:39Z</dcterms:modified>
</cp:coreProperties>
</file>