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4"/>
  </p:handoutMasterIdLst>
  <p:sldIdLst>
    <p:sldId id="256" r:id="rId2"/>
    <p:sldId id="264" r:id="rId3"/>
    <p:sldId id="266" r:id="rId4"/>
    <p:sldId id="314" r:id="rId5"/>
    <p:sldId id="267" r:id="rId6"/>
    <p:sldId id="268" r:id="rId7"/>
    <p:sldId id="269" r:id="rId8"/>
    <p:sldId id="317" r:id="rId9"/>
    <p:sldId id="270" r:id="rId10"/>
    <p:sldId id="271" r:id="rId11"/>
    <p:sldId id="272" r:id="rId12"/>
    <p:sldId id="280" r:id="rId13"/>
    <p:sldId id="281" r:id="rId14"/>
    <p:sldId id="274" r:id="rId15"/>
    <p:sldId id="275" r:id="rId16"/>
    <p:sldId id="276" r:id="rId17"/>
    <p:sldId id="277" r:id="rId18"/>
    <p:sldId id="300" r:id="rId19"/>
    <p:sldId id="278" r:id="rId20"/>
    <p:sldId id="301" r:id="rId21"/>
    <p:sldId id="328" r:id="rId22"/>
    <p:sldId id="329" r:id="rId23"/>
    <p:sldId id="330" r:id="rId24"/>
    <p:sldId id="331" r:id="rId25"/>
    <p:sldId id="332" r:id="rId26"/>
    <p:sldId id="333" r:id="rId27"/>
    <p:sldId id="334" r:id="rId28"/>
    <p:sldId id="335" r:id="rId29"/>
    <p:sldId id="336" r:id="rId30"/>
    <p:sldId id="337" r:id="rId31"/>
    <p:sldId id="338" r:id="rId32"/>
    <p:sldId id="339" r:id="rId33"/>
    <p:sldId id="341" r:id="rId34"/>
    <p:sldId id="343" r:id="rId35"/>
    <p:sldId id="344" r:id="rId36"/>
    <p:sldId id="345" r:id="rId37"/>
    <p:sldId id="346" r:id="rId38"/>
    <p:sldId id="347" r:id="rId39"/>
    <p:sldId id="349" r:id="rId40"/>
    <p:sldId id="350" r:id="rId41"/>
    <p:sldId id="351" r:id="rId42"/>
    <p:sldId id="265"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58" autoAdjust="0"/>
  </p:normalViewPr>
  <p:slideViewPr>
    <p:cSldViewPr>
      <p:cViewPr varScale="1">
        <p:scale>
          <a:sx n="37" d="100"/>
          <a:sy n="37" d="100"/>
        </p:scale>
        <p:origin x="1032"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01869A2-E449-467D-A96F-9593452D92FB}" type="datetimeFigureOut">
              <a:rPr lang="en-US" smtClean="0"/>
              <a:pPr/>
              <a:t>5/1/2015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36B9B21B-8550-4D79-8F5E-B24847D171AD}" type="slidenum">
              <a:rPr lang="en-US" smtClean="0"/>
              <a:pPr/>
              <a:t>‹#›</a:t>
            </a:fld>
            <a:endParaRPr lang="en-US"/>
          </a:p>
        </p:txBody>
      </p:sp>
    </p:spTree>
    <p:extLst>
      <p:ext uri="{BB962C8B-B14F-4D97-AF65-F5344CB8AC3E}">
        <p14:creationId xmlns:p14="http://schemas.microsoft.com/office/powerpoint/2010/main" val="53420336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9FB55EA4-8887-45F2-A76A-2E813FCFFC58}" type="datetimeFigureOut">
              <a:rPr lang="en-US" smtClean="0"/>
              <a:pPr/>
              <a:t>5/1/2015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3180788-1226-48F1-8AE8-6954666867D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B55EA4-8887-45F2-A76A-2E813FCFFC58}" type="datetimeFigureOut">
              <a:rPr lang="en-US" smtClean="0"/>
              <a:pPr/>
              <a:t>5/1/2015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B55EA4-8887-45F2-A76A-2E813FCFFC58}" type="datetimeFigureOut">
              <a:rPr lang="en-US" smtClean="0"/>
              <a:pPr/>
              <a:t>5/1/2015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B55EA4-8887-45F2-A76A-2E813FCFFC58}" type="datetimeFigureOut">
              <a:rPr lang="en-US" smtClean="0"/>
              <a:pPr/>
              <a:t>5/1/2015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FB55EA4-8887-45F2-A76A-2E813FCFFC58}" type="datetimeFigureOut">
              <a:rPr lang="en-US" smtClean="0"/>
              <a:pPr/>
              <a:t>5/1/2015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B3180788-1226-48F1-8AE8-6954666867D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B55EA4-8887-45F2-A76A-2E813FCFFC58}" type="datetimeFigureOut">
              <a:rPr lang="en-US" smtClean="0"/>
              <a:pPr/>
              <a:t>5/1/2015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FB55EA4-8887-45F2-A76A-2E813FCFFC58}" type="datetimeFigureOut">
              <a:rPr lang="en-US" smtClean="0"/>
              <a:pPr/>
              <a:t>5/1/2015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FB55EA4-8887-45F2-A76A-2E813FCFFC58}" type="datetimeFigureOut">
              <a:rPr lang="en-US" smtClean="0"/>
              <a:pPr/>
              <a:t>5/1/2015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55EA4-8887-45F2-A76A-2E813FCFFC58}" type="datetimeFigureOut">
              <a:rPr lang="en-US" smtClean="0"/>
              <a:pPr/>
              <a:t>5/1/2015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B55EA4-8887-45F2-A76A-2E813FCFFC58}" type="datetimeFigureOut">
              <a:rPr lang="en-US" smtClean="0"/>
              <a:pPr/>
              <a:t>5/1/2015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FB55EA4-8887-45F2-A76A-2E813FCFFC58}" type="datetimeFigureOut">
              <a:rPr lang="en-US" smtClean="0"/>
              <a:pPr/>
              <a:t>5/1/2015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80788-1226-48F1-8AE8-6954666867D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FB55EA4-8887-45F2-A76A-2E813FCFFC58}" type="datetimeFigureOut">
              <a:rPr lang="en-US" smtClean="0"/>
              <a:pPr/>
              <a:t>5/1/2015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3180788-1226-48F1-8AE8-6954666867D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wwnorton.com/college/geo/egeo/flash/8_1.swf"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en.wikipedia.org/wiki/File:Ondes_compression_2d_20_petit.gi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File:Ondes_cisaillement_2d_20_petit.gif" TargetMode="External"/><Relationship Id="rId2" Type="http://schemas.openxmlformats.org/officeDocument/2006/relationships/hyperlink" Target="http://en.wikipedia.org/wiki/File:Onde_cisaillement_impulsion_1d_30_petit.gif"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bs.org/wnet/savageearth/earthquakes/index.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upload.wikimedia.org/wikipedia/commons/4/4e/AlaskaQuake-FourthAve.jp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upload.wikimedia.org/wikipedia/commons/c/c9/AlaskaQuake-Tire.jpg" TargetMode="Externa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earthquake.usgs.gov/earthquakes/world/10_largest_world.ph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0" y="304800"/>
            <a:ext cx="4267200" cy="1470025"/>
          </a:xfrm>
        </p:spPr>
        <p:txBody>
          <a:bodyPr>
            <a:normAutofit/>
          </a:bodyPr>
          <a:lstStyle/>
          <a:p>
            <a:r>
              <a:rPr lang="en-US" sz="4000" dirty="0" smtClean="0"/>
              <a:t>Earthquakes</a:t>
            </a:r>
            <a:endParaRPr lang="en-US" sz="4000"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449763" y="2362200"/>
            <a:ext cx="4694237" cy="312420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228600"/>
            <a:ext cx="4805362" cy="32004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0" y="3429000"/>
            <a:ext cx="4656138"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t>STRIKE-SLIP</a:t>
            </a:r>
          </a:p>
        </p:txBody>
      </p:sp>
      <p:sp>
        <p:nvSpPr>
          <p:cNvPr id="177155" name="Rectangle 3"/>
          <p:cNvSpPr>
            <a:spLocks noGrp="1" noChangeArrowheads="1"/>
          </p:cNvSpPr>
          <p:nvPr>
            <p:ph idx="1"/>
          </p:nvPr>
        </p:nvSpPr>
        <p:spPr/>
        <p:txBody>
          <a:bodyPr/>
          <a:lstStyle/>
          <a:p>
            <a:r>
              <a:rPr lang="en-US" dirty="0" smtClean="0"/>
              <a:t>Movement is horizontal and parallel </a:t>
            </a:r>
          </a:p>
          <a:p>
            <a:r>
              <a:rPr lang="en-US" sz="2000" dirty="0" smtClean="0">
                <a:hlinkClick r:id="rId2"/>
              </a:rPr>
              <a:t>http://www.wwnorton.com/college/geo/egeo/flash/8_1.swf</a:t>
            </a:r>
            <a:endParaRPr lang="en-US" sz="2000" dirty="0" smtClean="0"/>
          </a:p>
          <a:p>
            <a:endParaRPr lang="en-US" dirty="0"/>
          </a:p>
        </p:txBody>
      </p:sp>
      <p:pic>
        <p:nvPicPr>
          <p:cNvPr id="8195" name="Picture 3"/>
          <p:cNvPicPr>
            <a:picLocks noChangeAspect="1" noChangeArrowheads="1"/>
          </p:cNvPicPr>
          <p:nvPr/>
        </p:nvPicPr>
        <p:blipFill>
          <a:blip r:embed="rId3" cstate="print"/>
          <a:srcRect/>
          <a:stretch>
            <a:fillRect/>
          </a:stretch>
        </p:blipFill>
        <p:spPr bwMode="auto">
          <a:xfrm>
            <a:off x="0" y="2728913"/>
            <a:ext cx="9144000" cy="4129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 calcmode="lin" valueType="num">
                                      <p:cBhvr additive="base">
                                        <p:cTn id="7" dur="500" fill="hold"/>
                                        <p:tgtEl>
                                          <p:spTgt spid="177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7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7155">
                                            <p:txEl>
                                              <p:pRg st="1" end="1"/>
                                            </p:txEl>
                                          </p:spTgt>
                                        </p:tgtEl>
                                        <p:attrNameLst>
                                          <p:attrName>style.visibility</p:attrName>
                                        </p:attrNameLst>
                                      </p:cBhvr>
                                      <p:to>
                                        <p:strVal val="visible"/>
                                      </p:to>
                                    </p:set>
                                    <p:anim calcmode="lin" valueType="num">
                                      <p:cBhvr additive="base">
                                        <p:cTn id="13" dur="500" fill="hold"/>
                                        <p:tgtEl>
                                          <p:spTgt spid="177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715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endParaRPr lang="en-US"/>
          </a:p>
        </p:txBody>
      </p:sp>
      <p:sp>
        <p:nvSpPr>
          <p:cNvPr id="206851" name="Rectangle 3"/>
          <p:cNvSpPr>
            <a:spLocks noGrp="1" noChangeArrowheads="1"/>
          </p:cNvSpPr>
          <p:nvPr>
            <p:ph idx="1"/>
          </p:nvPr>
        </p:nvSpPr>
        <p:spPr/>
        <p:txBody>
          <a:bodyPr/>
          <a:lstStyle/>
          <a:p>
            <a:endParaRPr lang="en-US"/>
          </a:p>
        </p:txBody>
      </p:sp>
      <p:pic>
        <p:nvPicPr>
          <p:cNvPr id="206853" name="Picture 5" descr="ssfault"/>
          <p:cNvPicPr>
            <a:picLocks noChangeAspect="1" noChangeArrowheads="1"/>
          </p:cNvPicPr>
          <p:nvPr/>
        </p:nvPicPr>
        <p:blipFill>
          <a:blip r:embed="rId2" cstate="print"/>
          <a:srcRect/>
          <a:stretch>
            <a:fillRect/>
          </a:stretch>
        </p:blipFill>
        <p:spPr bwMode="auto">
          <a:xfrm>
            <a:off x="762000" y="-7510"/>
            <a:ext cx="7791450" cy="686551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t>Focus</a:t>
            </a:r>
          </a:p>
        </p:txBody>
      </p:sp>
      <p:sp>
        <p:nvSpPr>
          <p:cNvPr id="183299" name="Rectangle 3"/>
          <p:cNvSpPr>
            <a:spLocks noGrp="1" noChangeArrowheads="1"/>
          </p:cNvSpPr>
          <p:nvPr>
            <p:ph idx="1"/>
          </p:nvPr>
        </p:nvSpPr>
        <p:spPr/>
        <p:txBody>
          <a:bodyPr/>
          <a:lstStyle/>
          <a:p>
            <a:r>
              <a:rPr lang="en-US" dirty="0" smtClean="0"/>
              <a:t>The place inside Earth </a:t>
            </a:r>
            <a:r>
              <a:rPr lang="en-US" dirty="0"/>
              <a:t>where the </a:t>
            </a:r>
            <a:r>
              <a:rPr lang="en-US" dirty="0" smtClean="0"/>
              <a:t>earthquake wave began</a:t>
            </a:r>
            <a:endParaRPr lang="en-US" dirty="0"/>
          </a:p>
        </p:txBody>
      </p:sp>
      <p:pic>
        <p:nvPicPr>
          <p:cNvPr id="183301" name="Picture 5" descr="eqfocus"/>
          <p:cNvPicPr>
            <a:picLocks noChangeAspect="1" noChangeArrowheads="1"/>
          </p:cNvPicPr>
          <p:nvPr/>
        </p:nvPicPr>
        <p:blipFill>
          <a:blip r:embed="rId2" cstate="print"/>
          <a:srcRect/>
          <a:stretch>
            <a:fillRect/>
          </a:stretch>
        </p:blipFill>
        <p:spPr bwMode="auto">
          <a:xfrm>
            <a:off x="1752600" y="2808111"/>
            <a:ext cx="6248400" cy="40498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anim calcmode="lin" valueType="num">
                                      <p:cBhvr additive="base">
                                        <p:cTn id="7" dur="500" fill="hold"/>
                                        <p:tgtEl>
                                          <p:spTgt spid="183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32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a:t>Epicenter</a:t>
            </a:r>
          </a:p>
        </p:txBody>
      </p:sp>
      <p:sp>
        <p:nvSpPr>
          <p:cNvPr id="184323" name="Rectangle 3"/>
          <p:cNvSpPr>
            <a:spLocks noGrp="1" noChangeArrowheads="1"/>
          </p:cNvSpPr>
          <p:nvPr>
            <p:ph idx="1"/>
          </p:nvPr>
        </p:nvSpPr>
        <p:spPr/>
        <p:txBody>
          <a:bodyPr/>
          <a:lstStyle/>
          <a:p>
            <a:r>
              <a:rPr lang="en-US" dirty="0" smtClean="0"/>
              <a:t>The place </a:t>
            </a:r>
            <a:r>
              <a:rPr lang="en-US" dirty="0"/>
              <a:t>on the surface of earth directly above </a:t>
            </a:r>
            <a:r>
              <a:rPr lang="en-US" dirty="0" smtClean="0"/>
              <a:t>the focus</a:t>
            </a:r>
            <a:endParaRPr lang="en-US" dirty="0"/>
          </a:p>
        </p:txBody>
      </p:sp>
      <p:pic>
        <p:nvPicPr>
          <p:cNvPr id="5" name="Picture 5" descr="eqfocus"/>
          <p:cNvPicPr>
            <a:picLocks noChangeAspect="1" noChangeArrowheads="1"/>
          </p:cNvPicPr>
          <p:nvPr/>
        </p:nvPicPr>
        <p:blipFill>
          <a:blip r:embed="rId2" cstate="print"/>
          <a:srcRect/>
          <a:stretch>
            <a:fillRect/>
          </a:stretch>
        </p:blipFill>
        <p:spPr bwMode="auto">
          <a:xfrm>
            <a:off x="1676400" y="2808111"/>
            <a:ext cx="6248400" cy="40498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anim calcmode="lin" valueType="num">
                                      <p:cBhvr additive="base">
                                        <p:cTn id="7" dur="500" fill="hold"/>
                                        <p:tgtEl>
                                          <p:spTgt spid="184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t>Seismic Waves</a:t>
            </a:r>
          </a:p>
        </p:txBody>
      </p:sp>
      <p:sp>
        <p:nvSpPr>
          <p:cNvPr id="178179" name="Rectangle 3"/>
          <p:cNvSpPr>
            <a:spLocks noGrp="1" noChangeArrowheads="1"/>
          </p:cNvSpPr>
          <p:nvPr>
            <p:ph idx="1"/>
          </p:nvPr>
        </p:nvSpPr>
        <p:spPr/>
        <p:txBody>
          <a:bodyPr/>
          <a:lstStyle/>
          <a:p>
            <a:r>
              <a:rPr lang="en-US" u="sng" dirty="0" smtClean="0"/>
              <a:t>Body waves</a:t>
            </a:r>
            <a:r>
              <a:rPr lang="en-US" dirty="0" smtClean="0"/>
              <a:t>: earthquake waves that travel through the layers of the Earth</a:t>
            </a:r>
            <a:endParaRPr lang="en-US" dirty="0"/>
          </a:p>
        </p:txBody>
      </p:sp>
      <p:pic>
        <p:nvPicPr>
          <p:cNvPr id="178181" name="Picture 5" descr="seismic%20copy"/>
          <p:cNvPicPr>
            <a:picLocks noChangeAspect="1" noChangeArrowheads="1"/>
          </p:cNvPicPr>
          <p:nvPr/>
        </p:nvPicPr>
        <p:blipFill>
          <a:blip r:embed="rId2" cstate="print"/>
          <a:srcRect l="1454" t="642" r="-123" b="22325"/>
          <a:stretch>
            <a:fillRect/>
          </a:stretch>
        </p:blipFill>
        <p:spPr bwMode="auto">
          <a:xfrm>
            <a:off x="1295400" y="2764971"/>
            <a:ext cx="6705600" cy="40930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 calcmode="lin" valueType="num">
                                      <p:cBhvr additive="base">
                                        <p:cTn id="7" dur="500" fill="hold"/>
                                        <p:tgtEl>
                                          <p:spTgt spid="178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81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0"/>
            <a:ext cx="8229600" cy="1143000"/>
          </a:xfrm>
        </p:spPr>
        <p:txBody>
          <a:bodyPr/>
          <a:lstStyle/>
          <a:p>
            <a:r>
              <a:rPr lang="en-US" dirty="0"/>
              <a:t>Primary </a:t>
            </a:r>
            <a:r>
              <a:rPr lang="en-US" dirty="0" smtClean="0"/>
              <a:t>Waves (P-waves)</a:t>
            </a:r>
            <a:endParaRPr lang="en-US" dirty="0"/>
          </a:p>
        </p:txBody>
      </p:sp>
      <p:sp>
        <p:nvSpPr>
          <p:cNvPr id="179203" name="Rectangle 3"/>
          <p:cNvSpPr>
            <a:spLocks noGrp="1" noChangeArrowheads="1"/>
          </p:cNvSpPr>
          <p:nvPr>
            <p:ph idx="1"/>
          </p:nvPr>
        </p:nvSpPr>
        <p:spPr>
          <a:xfrm>
            <a:off x="457200" y="1219200"/>
            <a:ext cx="8229600" cy="4906963"/>
          </a:xfrm>
        </p:spPr>
        <p:txBody>
          <a:bodyPr/>
          <a:lstStyle/>
          <a:p>
            <a:r>
              <a:rPr lang="en-US" dirty="0" smtClean="0"/>
              <a:t>Fastest</a:t>
            </a:r>
          </a:p>
          <a:p>
            <a:r>
              <a:rPr lang="en-US" dirty="0" smtClean="0"/>
              <a:t>Travel through solids, liquids and gases</a:t>
            </a:r>
          </a:p>
          <a:p>
            <a:r>
              <a:rPr lang="en-US" dirty="0" smtClean="0">
                <a:hlinkClick r:id="rId2"/>
              </a:rPr>
              <a:t>http://en.wikipedia.org/wiki/File:Onde_compression_impulsion_1d_30_petit.gif http://en.wikipedia.org/wiki/File:Ondes_compression_2d_20_petit.gif</a:t>
            </a:r>
            <a:endParaRPr lang="en-US" dirty="0" smtClean="0"/>
          </a:p>
          <a:p>
            <a:endParaRPr lang="en-US" dirty="0"/>
          </a:p>
        </p:txBody>
      </p:sp>
      <p:pic>
        <p:nvPicPr>
          <p:cNvPr id="179205" name="Picture 5" descr="FG07_06"/>
          <p:cNvPicPr>
            <a:picLocks noChangeAspect="1" noChangeArrowheads="1"/>
          </p:cNvPicPr>
          <p:nvPr/>
        </p:nvPicPr>
        <p:blipFill>
          <a:blip r:embed="rId3" cstate="print"/>
          <a:srcRect b="56723"/>
          <a:stretch>
            <a:fillRect/>
          </a:stretch>
        </p:blipFill>
        <p:spPr bwMode="auto">
          <a:xfrm>
            <a:off x="1143000" y="3012464"/>
            <a:ext cx="7159098" cy="35451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additive="base">
                                        <p:cTn id="7" dur="500" fill="hold"/>
                                        <p:tgtEl>
                                          <p:spTgt spid="179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9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9203">
                                            <p:txEl>
                                              <p:pRg st="1" end="1"/>
                                            </p:txEl>
                                          </p:spTgt>
                                        </p:tgtEl>
                                        <p:attrNameLst>
                                          <p:attrName>style.visibility</p:attrName>
                                        </p:attrNameLst>
                                      </p:cBhvr>
                                      <p:to>
                                        <p:strVal val="visible"/>
                                      </p:to>
                                    </p:set>
                                    <p:anim calcmode="lin" valueType="num">
                                      <p:cBhvr additive="base">
                                        <p:cTn id="13" dur="500" fill="hold"/>
                                        <p:tgtEl>
                                          <p:spTgt spid="179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9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9203">
                                            <p:txEl>
                                              <p:pRg st="2" end="2"/>
                                            </p:txEl>
                                          </p:spTgt>
                                        </p:tgtEl>
                                        <p:attrNameLst>
                                          <p:attrName>style.visibility</p:attrName>
                                        </p:attrNameLst>
                                      </p:cBhvr>
                                      <p:to>
                                        <p:strVal val="visible"/>
                                      </p:to>
                                    </p:set>
                                    <p:anim calcmode="lin" valueType="num">
                                      <p:cBhvr additive="base">
                                        <p:cTn id="19" dur="500" fill="hold"/>
                                        <p:tgtEl>
                                          <p:spTgt spid="1792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92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33400" y="0"/>
            <a:ext cx="8229600" cy="1143000"/>
          </a:xfrm>
        </p:spPr>
        <p:txBody>
          <a:bodyPr/>
          <a:lstStyle/>
          <a:p>
            <a:r>
              <a:rPr lang="en-US" dirty="0"/>
              <a:t>Secondary </a:t>
            </a:r>
            <a:r>
              <a:rPr lang="en-US" dirty="0" smtClean="0"/>
              <a:t>Waves (S-waves)</a:t>
            </a:r>
            <a:endParaRPr lang="en-US" dirty="0"/>
          </a:p>
        </p:txBody>
      </p:sp>
      <p:sp>
        <p:nvSpPr>
          <p:cNvPr id="180227" name="Rectangle 3"/>
          <p:cNvSpPr>
            <a:spLocks noGrp="1" noChangeArrowheads="1"/>
          </p:cNvSpPr>
          <p:nvPr>
            <p:ph idx="1"/>
          </p:nvPr>
        </p:nvSpPr>
        <p:spPr>
          <a:xfrm>
            <a:off x="457200" y="1066800"/>
            <a:ext cx="8229600" cy="5059363"/>
          </a:xfrm>
        </p:spPr>
        <p:txBody>
          <a:bodyPr/>
          <a:lstStyle/>
          <a:p>
            <a:r>
              <a:rPr lang="en-US" dirty="0" smtClean="0"/>
              <a:t>Slower and travel only through solids</a:t>
            </a:r>
          </a:p>
          <a:p>
            <a:r>
              <a:rPr lang="en-US" dirty="0" smtClean="0">
                <a:hlinkClick r:id="rId2"/>
              </a:rPr>
              <a:t>http://en.wikipedia.org/wiki/File:Onde_cisaillement_impulsion_1d_30_petit.gif</a:t>
            </a:r>
            <a:endParaRPr lang="en-US" dirty="0" smtClean="0"/>
          </a:p>
          <a:p>
            <a:r>
              <a:rPr lang="en-US" dirty="0" smtClean="0">
                <a:hlinkClick r:id="rId3"/>
              </a:rPr>
              <a:t>http://en.wikipedia.org/wiki/File:Ondes_cisaillement_2d_20_petit.gif</a:t>
            </a:r>
            <a:endParaRPr lang="en-US" dirty="0" smtClean="0"/>
          </a:p>
          <a:p>
            <a:endParaRPr lang="en-US" dirty="0"/>
          </a:p>
          <a:p>
            <a:endParaRPr lang="en-US" dirty="0"/>
          </a:p>
        </p:txBody>
      </p:sp>
      <p:pic>
        <p:nvPicPr>
          <p:cNvPr id="180231" name="Picture 7" descr="FG07_06"/>
          <p:cNvPicPr>
            <a:picLocks noChangeAspect="1" noChangeArrowheads="1"/>
          </p:cNvPicPr>
          <p:nvPr/>
        </p:nvPicPr>
        <p:blipFill>
          <a:blip r:embed="rId4" cstate="print"/>
          <a:srcRect t="48656"/>
          <a:stretch>
            <a:fillRect/>
          </a:stretch>
        </p:blipFill>
        <p:spPr bwMode="auto">
          <a:xfrm>
            <a:off x="1905000" y="2667000"/>
            <a:ext cx="6874211" cy="4038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anim calcmode="lin" valueType="num">
                                      <p:cBhvr additive="base">
                                        <p:cTn id="7" dur="500" fill="hold"/>
                                        <p:tgtEl>
                                          <p:spTgt spid="180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0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0227">
                                            <p:txEl>
                                              <p:pRg st="1" end="1"/>
                                            </p:txEl>
                                          </p:spTgt>
                                        </p:tgtEl>
                                        <p:attrNameLst>
                                          <p:attrName>style.visibility</p:attrName>
                                        </p:attrNameLst>
                                      </p:cBhvr>
                                      <p:to>
                                        <p:strVal val="visible"/>
                                      </p:to>
                                    </p:set>
                                    <p:anim calcmode="lin" valueType="num">
                                      <p:cBhvr additive="base">
                                        <p:cTn id="13" dur="500" fill="hold"/>
                                        <p:tgtEl>
                                          <p:spTgt spid="180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02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t>Surface Waves</a:t>
            </a:r>
          </a:p>
        </p:txBody>
      </p:sp>
      <p:sp>
        <p:nvSpPr>
          <p:cNvPr id="181251" name="Rectangle 3"/>
          <p:cNvSpPr>
            <a:spLocks noGrp="1" noChangeArrowheads="1"/>
          </p:cNvSpPr>
          <p:nvPr>
            <p:ph idx="1"/>
          </p:nvPr>
        </p:nvSpPr>
        <p:spPr>
          <a:xfrm>
            <a:off x="457200" y="1600200"/>
            <a:ext cx="8305800" cy="4525963"/>
          </a:xfrm>
        </p:spPr>
        <p:txBody>
          <a:bodyPr/>
          <a:lstStyle/>
          <a:p>
            <a:r>
              <a:rPr lang="en-US" dirty="0" smtClean="0"/>
              <a:t>Earthquake waves that travel only through the crust</a:t>
            </a:r>
            <a:endParaRPr lang="en-US" dirty="0"/>
          </a:p>
          <a:p>
            <a:r>
              <a:rPr lang="en-US" dirty="0"/>
              <a:t>Slowest </a:t>
            </a:r>
            <a:r>
              <a:rPr lang="en-US" dirty="0" smtClean="0"/>
              <a:t>but cause more damage</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1530681" y="3117773"/>
            <a:ext cx="6531028"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 calcmode="lin" valueType="num">
                                      <p:cBhvr additive="base">
                                        <p:cTn id="7" dur="500" fill="hold"/>
                                        <p:tgtEl>
                                          <p:spTgt spid="181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1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1251">
                                            <p:txEl>
                                              <p:pRg st="1" end="1"/>
                                            </p:txEl>
                                          </p:spTgt>
                                        </p:tgtEl>
                                        <p:attrNameLst>
                                          <p:attrName>style.visibility</p:attrName>
                                        </p:attrNameLst>
                                      </p:cBhvr>
                                      <p:to>
                                        <p:strVal val="visible"/>
                                      </p:to>
                                    </p:set>
                                    <p:anim calcmode="lin" valueType="num">
                                      <p:cBhvr additive="base">
                                        <p:cTn id="13" dur="500" fill="hold"/>
                                        <p:tgtEl>
                                          <p:spTgt spid="181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125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Love and Rayleigh Waves</a:t>
            </a:r>
            <a:endParaRPr lang="en-US" dirty="0"/>
          </a:p>
        </p:txBody>
      </p:sp>
      <p:sp>
        <p:nvSpPr>
          <p:cNvPr id="3" name="Content Placeholder 2"/>
          <p:cNvSpPr>
            <a:spLocks noGrp="1"/>
          </p:cNvSpPr>
          <p:nvPr>
            <p:ph idx="1"/>
          </p:nvPr>
        </p:nvSpPr>
        <p:spPr>
          <a:xfrm>
            <a:off x="304800" y="1600200"/>
            <a:ext cx="3657600" cy="4709160"/>
          </a:xfrm>
        </p:spPr>
        <p:txBody>
          <a:bodyPr/>
          <a:lstStyle/>
          <a:p>
            <a:r>
              <a:rPr lang="en-US" u="sng" dirty="0" smtClean="0"/>
              <a:t>Love</a:t>
            </a:r>
            <a:r>
              <a:rPr lang="en-US" dirty="0" smtClean="0"/>
              <a:t>: move rock side-to-side</a:t>
            </a:r>
          </a:p>
          <a:p>
            <a:r>
              <a:rPr lang="en-US" u="sng" dirty="0" smtClean="0"/>
              <a:t>Rayleigh</a:t>
            </a:r>
            <a:r>
              <a:rPr lang="en-US" dirty="0" smtClean="0"/>
              <a:t>: move rock in circles</a:t>
            </a:r>
          </a:p>
          <a:p>
            <a:r>
              <a:rPr lang="en-US" dirty="0" smtClean="0">
                <a:hlinkClick r:id="rId2"/>
              </a:rPr>
              <a:t>Animations</a:t>
            </a:r>
            <a:endParaRPr lang="en-US" dirty="0" smtClean="0"/>
          </a:p>
          <a:p>
            <a:endParaRPr lang="en-US" dirty="0"/>
          </a:p>
        </p:txBody>
      </p:sp>
      <p:pic>
        <p:nvPicPr>
          <p:cNvPr id="4" name="Picture 5" descr="The surface waves. Not the Love wave you want to be in."/>
          <p:cNvPicPr>
            <a:picLocks noChangeAspect="1" noChangeArrowheads="1"/>
          </p:cNvPicPr>
          <p:nvPr/>
        </p:nvPicPr>
        <p:blipFill>
          <a:blip r:embed="rId3" cstate="print"/>
          <a:srcRect/>
          <a:stretch>
            <a:fillRect/>
          </a:stretch>
        </p:blipFill>
        <p:spPr bwMode="auto">
          <a:xfrm>
            <a:off x="4876800" y="1447800"/>
            <a:ext cx="4267200" cy="52604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t>Richter scale</a:t>
            </a:r>
          </a:p>
        </p:txBody>
      </p:sp>
      <p:sp>
        <p:nvSpPr>
          <p:cNvPr id="182275" name="Rectangle 3"/>
          <p:cNvSpPr>
            <a:spLocks noGrp="1" noChangeArrowheads="1"/>
          </p:cNvSpPr>
          <p:nvPr>
            <p:ph idx="1"/>
          </p:nvPr>
        </p:nvSpPr>
        <p:spPr/>
        <p:txBody>
          <a:bodyPr/>
          <a:lstStyle/>
          <a:p>
            <a:r>
              <a:rPr lang="en-US" dirty="0"/>
              <a:t>Measures the </a:t>
            </a:r>
            <a:r>
              <a:rPr lang="en-US" dirty="0" smtClean="0"/>
              <a:t>size </a:t>
            </a:r>
            <a:r>
              <a:rPr lang="en-US" dirty="0"/>
              <a:t>of Earthquakes by recording the arrival times of seismic waves</a:t>
            </a:r>
          </a:p>
        </p:txBody>
      </p:sp>
      <p:pic>
        <p:nvPicPr>
          <p:cNvPr id="182279" name="Picture 7" descr="richor%20scale%20better"/>
          <p:cNvPicPr>
            <a:picLocks noChangeAspect="1" noChangeArrowheads="1"/>
          </p:cNvPicPr>
          <p:nvPr/>
        </p:nvPicPr>
        <p:blipFill>
          <a:blip r:embed="rId2" cstate="print"/>
          <a:srcRect/>
          <a:stretch>
            <a:fillRect/>
          </a:stretch>
        </p:blipFill>
        <p:spPr bwMode="auto">
          <a:xfrm>
            <a:off x="1676400" y="2743200"/>
            <a:ext cx="6400800" cy="39326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anim calcmode="lin" valueType="num">
                                      <p:cBhvr additive="base">
                                        <p:cTn id="7" dur="500" fill="hold"/>
                                        <p:tgtEl>
                                          <p:spTgt spid="182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22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endParaRPr lang="en-US"/>
          </a:p>
        </p:txBody>
      </p:sp>
      <p:sp>
        <p:nvSpPr>
          <p:cNvPr id="119811" name="Rectangle 3"/>
          <p:cNvSpPr>
            <a:spLocks noGrp="1" noChangeArrowheads="1"/>
          </p:cNvSpPr>
          <p:nvPr>
            <p:ph idx="1"/>
          </p:nvPr>
        </p:nvSpPr>
        <p:spPr/>
        <p:txBody>
          <a:bodyPr/>
          <a:lstStyle/>
          <a:p>
            <a:endParaRPr lang="en-US"/>
          </a:p>
        </p:txBody>
      </p:sp>
      <p:pic>
        <p:nvPicPr>
          <p:cNvPr id="119813" name="Picture 5" descr="Major Earthquakes of the World"/>
          <p:cNvPicPr>
            <a:picLocks noChangeAspect="1" noChangeArrowheads="1"/>
          </p:cNvPicPr>
          <p:nvPr/>
        </p:nvPicPr>
        <p:blipFill>
          <a:blip r:embed="rId2" cstate="print"/>
          <a:srcRect/>
          <a:stretch>
            <a:fillRect/>
          </a:stretch>
        </p:blipFill>
        <p:spPr bwMode="auto">
          <a:xfrm>
            <a:off x="0" y="304800"/>
            <a:ext cx="9144000" cy="626364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l="-890" b="23333"/>
          <a:stretch>
            <a:fillRect/>
          </a:stretch>
        </p:blipFill>
        <p:spPr bwMode="auto">
          <a:xfrm>
            <a:off x="1143000" y="0"/>
            <a:ext cx="6629399" cy="67268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Japan March 2011</a:t>
            </a:r>
            <a:endParaRPr lang="en-US" dirty="0"/>
          </a:p>
        </p:txBody>
      </p:sp>
      <p:sp>
        <p:nvSpPr>
          <p:cNvPr id="3" name="Content Placeholder 2"/>
          <p:cNvSpPr>
            <a:spLocks noGrp="1"/>
          </p:cNvSpPr>
          <p:nvPr>
            <p:ph idx="1"/>
          </p:nvPr>
        </p:nvSpPr>
        <p:spPr>
          <a:xfrm>
            <a:off x="457200" y="1295400"/>
            <a:ext cx="8229600" cy="5013960"/>
          </a:xfrm>
        </p:spPr>
        <p:txBody>
          <a:bodyPr>
            <a:normAutofit fontScale="92500" lnSpcReduction="10000"/>
          </a:bodyPr>
          <a:lstStyle/>
          <a:p>
            <a:r>
              <a:rPr lang="en-US" dirty="0" smtClean="0"/>
              <a:t>9.0 undersea earthquake</a:t>
            </a:r>
          </a:p>
          <a:p>
            <a:r>
              <a:rPr lang="en-US" dirty="0" smtClean="0"/>
              <a:t>Tsunami with 38 m waves that moved 10 km inland</a:t>
            </a:r>
          </a:p>
          <a:p>
            <a:r>
              <a:rPr lang="en-US" dirty="0" smtClean="0"/>
              <a:t>18,000 dead</a:t>
            </a:r>
          </a:p>
          <a:p>
            <a:r>
              <a:rPr lang="en-US" dirty="0" smtClean="0"/>
              <a:t>4711 injured</a:t>
            </a:r>
          </a:p>
          <a:p>
            <a:r>
              <a:rPr lang="en-US" dirty="0" smtClean="0"/>
              <a:t>14,921 missing</a:t>
            </a:r>
          </a:p>
          <a:p>
            <a:r>
              <a:rPr lang="en-US" dirty="0" smtClean="0"/>
              <a:t>125,000 damaged or destroyed buildings</a:t>
            </a:r>
          </a:p>
          <a:p>
            <a:r>
              <a:rPr lang="en-US" dirty="0" smtClean="0"/>
              <a:t>Energy: 600 million times Hiroshima bomb</a:t>
            </a:r>
          </a:p>
          <a:p>
            <a:r>
              <a:rPr lang="en-US" dirty="0" smtClean="0"/>
              <a:t>Moved Japan 2.4 m closer to the Americas</a:t>
            </a:r>
          </a:p>
          <a:p>
            <a:r>
              <a:rPr lang="en-US" dirty="0" smtClean="0"/>
              <a:t>Dropped 400 km vertically by over 2 feet</a:t>
            </a:r>
          </a:p>
          <a:p>
            <a:r>
              <a:rPr lang="en-US" dirty="0" smtClean="0"/>
              <a:t>900 aftershock earthquakes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a:t>
            </a:r>
            <a:r>
              <a:rPr lang="en-US" dirty="0" err="1" smtClean="0"/>
              <a:t>Liquification</a:t>
            </a:r>
            <a:endParaRPr lang="en-US"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762000" y="1600200"/>
            <a:ext cx="7906466"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Japan 2011</a:t>
            </a:r>
            <a:endParaRPr lang="en-U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4572000" y="990600"/>
            <a:ext cx="4572000" cy="3429000"/>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0" y="3764281"/>
            <a:ext cx="4419600" cy="309372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0" y="990600"/>
            <a:ext cx="4762500" cy="3276600"/>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4381500" y="4000500"/>
            <a:ext cx="47625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1" y="285749"/>
            <a:ext cx="9144000" cy="65722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3400425" y="3371850"/>
            <a:ext cx="5743575" cy="348615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0" y="0"/>
            <a:ext cx="5715000" cy="3943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Japan </a:t>
            </a:r>
            <a:endParaRPr lang="en-US" dirty="0"/>
          </a:p>
        </p:txBody>
      </p:sp>
      <p:sp>
        <p:nvSpPr>
          <p:cNvPr id="3" name="Content Placeholder 2"/>
          <p:cNvSpPr>
            <a:spLocks noGrp="1"/>
          </p:cNvSpPr>
          <p:nvPr>
            <p:ph idx="1"/>
          </p:nvPr>
        </p:nvSpPr>
        <p:spPr>
          <a:xfrm>
            <a:off x="457200" y="1143000"/>
            <a:ext cx="8229600" cy="5410200"/>
          </a:xfrm>
        </p:spPr>
        <p:txBody>
          <a:bodyPr>
            <a:normAutofit fontScale="85000" lnSpcReduction="10000"/>
          </a:bodyPr>
          <a:lstStyle/>
          <a:p>
            <a:r>
              <a:rPr lang="en-US" dirty="0" smtClean="0"/>
              <a:t>March 2011</a:t>
            </a:r>
          </a:p>
          <a:p>
            <a:r>
              <a:rPr lang="en-US" dirty="0" smtClean="0"/>
              <a:t>The earthquake shifted the Earth's axis by 25 cm (9.8 in). </a:t>
            </a:r>
          </a:p>
          <a:p>
            <a:r>
              <a:rPr lang="en-US" dirty="0" smtClean="0"/>
              <a:t>This deviation led to a number of small planetary changes, including the length of a day and the tilt of the Earth. </a:t>
            </a:r>
          </a:p>
          <a:p>
            <a:r>
              <a:rPr lang="en-US" dirty="0" smtClean="0"/>
              <a:t>The speed of the Earth's rotation increased, shortening the day by 1.8 microseconds due to the redistribution of Earth's mass. </a:t>
            </a:r>
          </a:p>
          <a:p>
            <a:r>
              <a:rPr lang="en-US" dirty="0" smtClean="0"/>
              <a:t>The axial shift was caused by the redistribution of mass on the Earth's surface, which changed the planet's moment of inertia. Because of conservation of angular momentum, such changes of inertia result in small changes to the Earth's rate of rotation.</a:t>
            </a:r>
            <a:r>
              <a:rPr lang="en-US" baseline="30000" dirty="0" smtClean="0"/>
              <a:t> </a:t>
            </a:r>
            <a:r>
              <a:rPr lang="en-US" dirty="0" smtClean="0"/>
              <a:t>These are expected changes for an earthquake of this magnitude.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Haiti 2010 </a:t>
            </a:r>
            <a:endParaRPr lang="en-US" dirty="0"/>
          </a:p>
        </p:txBody>
      </p:sp>
      <p:sp>
        <p:nvSpPr>
          <p:cNvPr id="3" name="Content Placeholder 2"/>
          <p:cNvSpPr>
            <a:spLocks noGrp="1"/>
          </p:cNvSpPr>
          <p:nvPr>
            <p:ph idx="1"/>
          </p:nvPr>
        </p:nvSpPr>
        <p:spPr>
          <a:xfrm>
            <a:off x="457200" y="1600200"/>
            <a:ext cx="4267200" cy="4709160"/>
          </a:xfrm>
        </p:spPr>
        <p:txBody>
          <a:bodyPr/>
          <a:lstStyle/>
          <a:p>
            <a:r>
              <a:rPr lang="en-US" dirty="0" smtClean="0"/>
              <a:t>7.0 magnitude</a:t>
            </a:r>
          </a:p>
          <a:p>
            <a:r>
              <a:rPr lang="en-US" dirty="0" smtClean="0"/>
              <a:t>52 aftershocks larger than 4.5 magnitude</a:t>
            </a:r>
          </a:p>
          <a:p>
            <a:r>
              <a:rPr lang="en-US" dirty="0" smtClean="0"/>
              <a:t>316,000 died</a:t>
            </a:r>
          </a:p>
          <a:p>
            <a:r>
              <a:rPr lang="en-US" dirty="0" smtClean="0"/>
              <a:t>300,000 injured</a:t>
            </a:r>
          </a:p>
          <a:p>
            <a:r>
              <a:rPr lang="en-US" dirty="0" smtClean="0"/>
              <a:t>1 million homeless</a:t>
            </a: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4773084" y="1524000"/>
            <a:ext cx="4370916" cy="26670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4484077" y="4191000"/>
            <a:ext cx="4659923"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715962"/>
          </a:xfrm>
        </p:spPr>
        <p:txBody>
          <a:bodyPr>
            <a:normAutofit/>
          </a:bodyPr>
          <a:lstStyle/>
          <a:p>
            <a:endParaRPr lang="en-US" sz="4000" dirty="0"/>
          </a:p>
        </p:txBody>
      </p:sp>
      <p:pic>
        <p:nvPicPr>
          <p:cNvPr id="163846" name="Picture 4"/>
          <p:cNvPicPr>
            <a:picLocks noChangeAspect="1" noChangeArrowheads="1"/>
          </p:cNvPicPr>
          <p:nvPr/>
        </p:nvPicPr>
        <p:blipFill>
          <a:blip r:embed="rId2" cstate="print"/>
          <a:srcRect/>
          <a:stretch>
            <a:fillRect/>
          </a:stretch>
        </p:blipFill>
        <p:spPr bwMode="auto">
          <a:xfrm>
            <a:off x="4231746" y="3200400"/>
            <a:ext cx="4912254" cy="3276600"/>
          </a:xfrm>
          <a:prstGeom prst="rect">
            <a:avLst/>
          </a:prstGeom>
          <a:noFill/>
          <a:ln w="9525">
            <a:noFill/>
            <a:miter lim="800000"/>
            <a:headEnd/>
            <a:tailEnd/>
          </a:ln>
        </p:spPr>
      </p:pic>
      <p:pic>
        <p:nvPicPr>
          <p:cNvPr id="163844" name="Picture 2"/>
          <p:cNvPicPr>
            <a:picLocks noChangeAspect="1" noChangeArrowheads="1"/>
          </p:cNvPicPr>
          <p:nvPr/>
        </p:nvPicPr>
        <p:blipFill>
          <a:blip r:embed="rId3" cstate="print"/>
          <a:srcRect/>
          <a:stretch>
            <a:fillRect/>
          </a:stretch>
        </p:blipFill>
        <p:spPr bwMode="auto">
          <a:xfrm>
            <a:off x="0" y="3200400"/>
            <a:ext cx="5014302" cy="3200400"/>
          </a:xfrm>
          <a:prstGeom prst="rect">
            <a:avLst/>
          </a:prstGeom>
          <a:noFill/>
          <a:ln w="9525">
            <a:noFill/>
            <a:miter lim="800000"/>
            <a:headEnd/>
            <a:tailEnd/>
          </a:ln>
        </p:spPr>
      </p:pic>
      <p:pic>
        <p:nvPicPr>
          <p:cNvPr id="14338" name="Picture 2"/>
          <p:cNvPicPr>
            <a:picLocks noGrp="1" noChangeAspect="1" noChangeArrowheads="1"/>
          </p:cNvPicPr>
          <p:nvPr>
            <p:ph idx="4294967295"/>
          </p:nvPr>
        </p:nvPicPr>
        <p:blipFill>
          <a:blip r:embed="rId4" cstate="print"/>
          <a:srcRect/>
          <a:stretch>
            <a:fillRect/>
          </a:stretch>
        </p:blipFill>
        <p:spPr bwMode="auto">
          <a:xfrm>
            <a:off x="4311182" y="0"/>
            <a:ext cx="4832818" cy="3200400"/>
          </a:xfrm>
          <a:prstGeom prst="rect">
            <a:avLst/>
          </a:prstGeom>
          <a:noFill/>
          <a:ln w="9525">
            <a:noFill/>
            <a:miter lim="800000"/>
            <a:headEnd/>
            <a:tailEnd/>
          </a:ln>
        </p:spPr>
      </p:pic>
      <p:pic>
        <p:nvPicPr>
          <p:cNvPr id="14339" name="Picture 3"/>
          <p:cNvPicPr>
            <a:picLocks noChangeAspect="1" noChangeArrowheads="1"/>
          </p:cNvPicPr>
          <p:nvPr/>
        </p:nvPicPr>
        <p:blipFill>
          <a:blip r:embed="rId5" cstate="print"/>
          <a:srcRect/>
          <a:stretch>
            <a:fillRect/>
          </a:stretch>
        </p:blipFill>
        <p:spPr bwMode="auto">
          <a:xfrm>
            <a:off x="0" y="152400"/>
            <a:ext cx="4757854"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Sumatra </a:t>
            </a:r>
            <a:endParaRPr lang="en-US" dirty="0"/>
          </a:p>
        </p:txBody>
      </p:sp>
      <p:sp>
        <p:nvSpPr>
          <p:cNvPr id="3" name="Content Placeholder 2"/>
          <p:cNvSpPr>
            <a:spLocks noGrp="1"/>
          </p:cNvSpPr>
          <p:nvPr>
            <p:ph idx="1"/>
          </p:nvPr>
        </p:nvSpPr>
        <p:spPr>
          <a:xfrm>
            <a:off x="457200" y="1600200"/>
            <a:ext cx="3733800" cy="4709160"/>
          </a:xfrm>
        </p:spPr>
        <p:txBody>
          <a:bodyPr/>
          <a:lstStyle/>
          <a:p>
            <a:r>
              <a:rPr lang="en-US" dirty="0" smtClean="0"/>
              <a:t>2010</a:t>
            </a:r>
          </a:p>
          <a:p>
            <a:r>
              <a:rPr lang="en-US" dirty="0" smtClean="0"/>
              <a:t>7.8 magnitude</a:t>
            </a:r>
          </a:p>
          <a:p>
            <a:r>
              <a:rPr lang="en-US" dirty="0" smtClean="0"/>
              <a:t>Caused tsunami</a:t>
            </a:r>
          </a:p>
          <a:p>
            <a:pPr lvl="1"/>
            <a:r>
              <a:rPr lang="en-US" dirty="0" smtClean="0"/>
              <a:t>3 m high</a:t>
            </a:r>
          </a:p>
          <a:p>
            <a:pPr lvl="1"/>
            <a:r>
              <a:rPr lang="en-US" dirty="0" smtClean="0"/>
              <a:t>600 m inland </a:t>
            </a:r>
          </a:p>
          <a:p>
            <a:r>
              <a:rPr lang="en-US" dirty="0" smtClean="0"/>
              <a:t>20,000 lost their homes</a:t>
            </a:r>
          </a:p>
          <a:p>
            <a:r>
              <a:rPr lang="en-US" dirty="0" smtClean="0"/>
              <a:t>435 killed</a:t>
            </a:r>
          </a:p>
          <a:p>
            <a:r>
              <a:rPr lang="en-US" dirty="0" smtClean="0"/>
              <a:t>100’s missing</a:t>
            </a:r>
          </a:p>
          <a:p>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4038600" y="1905000"/>
            <a:ext cx="5105400" cy="30981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algn="l"/>
            <a:r>
              <a:rPr lang="en-US" dirty="0" smtClean="0"/>
              <a:t>Earthquake</a:t>
            </a:r>
            <a:endParaRPr lang="en-US" dirty="0"/>
          </a:p>
        </p:txBody>
      </p:sp>
      <p:sp>
        <p:nvSpPr>
          <p:cNvPr id="165891" name="Rectangle 3"/>
          <p:cNvSpPr>
            <a:spLocks noGrp="1" noChangeArrowheads="1"/>
          </p:cNvSpPr>
          <p:nvPr>
            <p:ph idx="1"/>
          </p:nvPr>
        </p:nvSpPr>
        <p:spPr>
          <a:xfrm>
            <a:off x="457200" y="1600200"/>
            <a:ext cx="4495800" cy="4709160"/>
          </a:xfrm>
        </p:spPr>
        <p:txBody>
          <a:bodyPr/>
          <a:lstStyle/>
          <a:p>
            <a:r>
              <a:rPr lang="en-US" dirty="0" smtClean="0"/>
              <a:t>The sudden release of energy in the Earth’s crust</a:t>
            </a:r>
          </a:p>
        </p:txBody>
      </p:sp>
      <p:pic>
        <p:nvPicPr>
          <p:cNvPr id="2" name="Picture 3"/>
          <p:cNvPicPr>
            <a:picLocks noChangeAspect="1" noChangeArrowheads="1"/>
          </p:cNvPicPr>
          <p:nvPr/>
        </p:nvPicPr>
        <p:blipFill>
          <a:blip r:embed="rId2" cstate="print"/>
          <a:srcRect/>
          <a:stretch>
            <a:fillRect/>
          </a:stretch>
        </p:blipFill>
        <p:spPr bwMode="auto">
          <a:xfrm>
            <a:off x="4876800" y="304800"/>
            <a:ext cx="4267200" cy="640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Content Placeholder 2"/>
          <p:cNvSpPr>
            <a:spLocks noGrp="1"/>
          </p:cNvSpPr>
          <p:nvPr>
            <p:ph idx="4294967295"/>
          </p:nvPr>
        </p:nvSpPr>
        <p:spPr/>
        <p:txBody>
          <a:bodyPr/>
          <a:lstStyle/>
          <a:p>
            <a:endParaRPr lang="en-US"/>
          </a:p>
        </p:txBody>
      </p:sp>
      <p:pic>
        <p:nvPicPr>
          <p:cNvPr id="162820" name="Picture 2"/>
          <p:cNvPicPr>
            <a:picLocks noChangeAspect="1" noChangeArrowheads="1"/>
          </p:cNvPicPr>
          <p:nvPr/>
        </p:nvPicPr>
        <p:blipFill>
          <a:blip r:embed="rId2" cstate="print"/>
          <a:srcRect/>
          <a:stretch>
            <a:fillRect/>
          </a:stretch>
        </p:blipFill>
        <p:spPr bwMode="auto">
          <a:xfrm>
            <a:off x="4449763" y="0"/>
            <a:ext cx="4694237" cy="3124200"/>
          </a:xfrm>
          <a:prstGeom prst="rect">
            <a:avLst/>
          </a:prstGeom>
          <a:noFill/>
          <a:ln w="9525">
            <a:noFill/>
            <a:miter lim="800000"/>
            <a:headEnd/>
            <a:tailEnd/>
          </a:ln>
        </p:spPr>
      </p:pic>
      <p:pic>
        <p:nvPicPr>
          <p:cNvPr id="162822" name="Picture 4"/>
          <p:cNvPicPr>
            <a:picLocks noChangeAspect="1" noChangeArrowheads="1"/>
          </p:cNvPicPr>
          <p:nvPr/>
        </p:nvPicPr>
        <p:blipFill>
          <a:blip r:embed="rId3" cstate="print"/>
          <a:srcRect/>
          <a:stretch>
            <a:fillRect/>
          </a:stretch>
        </p:blipFill>
        <p:spPr bwMode="auto">
          <a:xfrm>
            <a:off x="4109811" y="3124200"/>
            <a:ext cx="5034189" cy="3352800"/>
          </a:xfrm>
          <a:prstGeom prst="rect">
            <a:avLst/>
          </a:prstGeom>
          <a:noFill/>
          <a:ln w="9525">
            <a:noFill/>
            <a:miter lim="800000"/>
            <a:headEnd/>
            <a:tailEnd/>
          </a:ln>
        </p:spPr>
      </p:pic>
      <p:pic>
        <p:nvPicPr>
          <p:cNvPr id="162823" name="Picture 5"/>
          <p:cNvPicPr>
            <a:picLocks noChangeAspect="1" noChangeArrowheads="1"/>
          </p:cNvPicPr>
          <p:nvPr/>
        </p:nvPicPr>
        <p:blipFill>
          <a:blip r:embed="rId4" cstate="print"/>
          <a:srcRect/>
          <a:stretch>
            <a:fillRect/>
          </a:stretch>
        </p:blipFill>
        <p:spPr bwMode="auto">
          <a:xfrm>
            <a:off x="0" y="0"/>
            <a:ext cx="4623530" cy="3352800"/>
          </a:xfrm>
          <a:prstGeom prst="rect">
            <a:avLst/>
          </a:prstGeom>
          <a:noFill/>
          <a:ln w="9525">
            <a:noFill/>
            <a:miter lim="800000"/>
            <a:headEnd/>
            <a:tailEnd/>
          </a:ln>
        </p:spPr>
      </p:pic>
      <p:pic>
        <p:nvPicPr>
          <p:cNvPr id="162821" name="Picture 3"/>
          <p:cNvPicPr>
            <a:picLocks noChangeAspect="1" noChangeArrowheads="1"/>
          </p:cNvPicPr>
          <p:nvPr/>
        </p:nvPicPr>
        <p:blipFill>
          <a:blip r:embed="rId5" cstate="print"/>
          <a:srcRect/>
          <a:stretch>
            <a:fillRect/>
          </a:stretch>
        </p:blipFill>
        <p:spPr bwMode="auto">
          <a:xfrm>
            <a:off x="0" y="3281307"/>
            <a:ext cx="4724400" cy="35766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457200" y="274638"/>
            <a:ext cx="4343400" cy="1143000"/>
          </a:xfrm>
        </p:spPr>
        <p:txBody>
          <a:bodyPr>
            <a:normAutofit/>
          </a:bodyPr>
          <a:lstStyle/>
          <a:p>
            <a:r>
              <a:rPr lang="en-US" sz="4000" dirty="0" smtClean="0"/>
              <a:t>San </a:t>
            </a:r>
            <a:r>
              <a:rPr lang="en-US" sz="4000" dirty="0"/>
              <a:t>Francisco </a:t>
            </a:r>
          </a:p>
        </p:txBody>
      </p:sp>
      <p:sp>
        <p:nvSpPr>
          <p:cNvPr id="207875" name="Rectangle 3"/>
          <p:cNvSpPr>
            <a:spLocks noGrp="1" noChangeArrowheads="1"/>
          </p:cNvSpPr>
          <p:nvPr>
            <p:ph idx="1"/>
          </p:nvPr>
        </p:nvSpPr>
        <p:spPr>
          <a:xfrm>
            <a:off x="457200" y="1600200"/>
            <a:ext cx="4419600" cy="4525963"/>
          </a:xfrm>
        </p:spPr>
        <p:txBody>
          <a:bodyPr/>
          <a:lstStyle/>
          <a:p>
            <a:r>
              <a:rPr lang="en-US" dirty="0"/>
              <a:t>1906</a:t>
            </a:r>
          </a:p>
          <a:p>
            <a:r>
              <a:rPr lang="en-US" dirty="0"/>
              <a:t>Caused a great fire</a:t>
            </a:r>
          </a:p>
          <a:p>
            <a:r>
              <a:rPr lang="en-US" dirty="0" smtClean="0"/>
              <a:t>$5 </a:t>
            </a:r>
            <a:r>
              <a:rPr lang="en-US" dirty="0"/>
              <a:t>Billion </a:t>
            </a:r>
            <a:r>
              <a:rPr lang="en-US" dirty="0" smtClean="0"/>
              <a:t>worth </a:t>
            </a:r>
            <a:r>
              <a:rPr lang="en-US" dirty="0"/>
              <a:t>of damage</a:t>
            </a:r>
          </a:p>
          <a:p>
            <a:r>
              <a:rPr lang="en-US" dirty="0"/>
              <a:t>Magnitude 7.9</a:t>
            </a:r>
          </a:p>
          <a:p>
            <a:r>
              <a:rPr lang="en-US" dirty="0"/>
              <a:t>3,000 </a:t>
            </a:r>
            <a:r>
              <a:rPr lang="en-US" dirty="0" smtClean="0"/>
              <a:t>deaths</a:t>
            </a:r>
          </a:p>
          <a:p>
            <a:r>
              <a:rPr lang="en-US" dirty="0" smtClean="0"/>
              <a:t>San Andreas fault shifted 296 miles</a:t>
            </a:r>
            <a:endParaRPr lang="en-US" dirty="0"/>
          </a:p>
        </p:txBody>
      </p:sp>
      <p:pic>
        <p:nvPicPr>
          <p:cNvPr id="207877" name="Picture 5" descr="san_francisco_quake4_461"/>
          <p:cNvPicPr>
            <a:picLocks noChangeAspect="1" noChangeArrowheads="1"/>
          </p:cNvPicPr>
          <p:nvPr/>
        </p:nvPicPr>
        <p:blipFill>
          <a:blip r:embed="rId2" cstate="print"/>
          <a:srcRect/>
          <a:stretch>
            <a:fillRect/>
          </a:stretch>
        </p:blipFill>
        <p:spPr bwMode="auto">
          <a:xfrm>
            <a:off x="4876800" y="304800"/>
            <a:ext cx="4267200" cy="64219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a:stretch>
            <a:fillRect/>
          </a:stretch>
        </p:blipFill>
        <p:spPr bwMode="auto">
          <a:xfrm>
            <a:off x="0" y="914400"/>
            <a:ext cx="9144000" cy="54406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dirty="0" smtClean="0"/>
              <a:t>Pakistan</a:t>
            </a:r>
            <a:endParaRPr lang="en-US" dirty="0"/>
          </a:p>
        </p:txBody>
      </p:sp>
      <p:sp>
        <p:nvSpPr>
          <p:cNvPr id="217091" name="Rectangle 3"/>
          <p:cNvSpPr>
            <a:spLocks noGrp="1" noChangeArrowheads="1"/>
          </p:cNvSpPr>
          <p:nvPr>
            <p:ph idx="1"/>
          </p:nvPr>
        </p:nvSpPr>
        <p:spPr/>
        <p:txBody>
          <a:bodyPr/>
          <a:lstStyle/>
          <a:p>
            <a:r>
              <a:rPr lang="en-US" dirty="0" smtClean="0"/>
              <a:t>2005</a:t>
            </a:r>
          </a:p>
          <a:p>
            <a:r>
              <a:rPr lang="en-US" dirty="0" smtClean="0"/>
              <a:t>7.6 </a:t>
            </a:r>
            <a:r>
              <a:rPr lang="en-US" dirty="0"/>
              <a:t>Magnitude</a:t>
            </a:r>
          </a:p>
          <a:p>
            <a:r>
              <a:rPr lang="en-US" dirty="0"/>
              <a:t>79,000 </a:t>
            </a:r>
            <a:r>
              <a:rPr lang="en-US" dirty="0" smtClean="0"/>
              <a:t>deaths</a:t>
            </a:r>
          </a:p>
          <a:p>
            <a:r>
              <a:rPr lang="en-US" dirty="0" smtClean="0"/>
              <a:t>$5.4 billion damages</a:t>
            </a:r>
            <a:endParaRPr lang="en-US" dirty="0"/>
          </a:p>
          <a:p>
            <a:endParaRPr lang="en-US" dirty="0"/>
          </a:p>
        </p:txBody>
      </p:sp>
      <p:pic>
        <p:nvPicPr>
          <p:cNvPr id="5" name="Picture 5" descr="Devastation following Earthquake in Pakistan"/>
          <p:cNvPicPr>
            <a:picLocks noChangeAspect="1" noChangeArrowheads="1"/>
          </p:cNvPicPr>
          <p:nvPr/>
        </p:nvPicPr>
        <p:blipFill>
          <a:blip r:embed="rId2" cstate="print"/>
          <a:srcRect/>
          <a:stretch>
            <a:fillRect/>
          </a:stretch>
        </p:blipFill>
        <p:spPr bwMode="auto">
          <a:xfrm>
            <a:off x="4343400" y="3247774"/>
            <a:ext cx="4800600" cy="361022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endParaRPr lang="en-US"/>
          </a:p>
        </p:txBody>
      </p:sp>
      <p:sp>
        <p:nvSpPr>
          <p:cNvPr id="223235" name="Rectangle 3"/>
          <p:cNvSpPr>
            <a:spLocks noGrp="1" noChangeArrowheads="1"/>
          </p:cNvSpPr>
          <p:nvPr>
            <p:ph idx="1"/>
          </p:nvPr>
        </p:nvSpPr>
        <p:spPr/>
        <p:txBody>
          <a:bodyPr/>
          <a:lstStyle/>
          <a:p>
            <a:endParaRPr lang="en-US"/>
          </a:p>
        </p:txBody>
      </p:sp>
      <p:pic>
        <p:nvPicPr>
          <p:cNvPr id="223236" name="Picture 4"/>
          <p:cNvPicPr>
            <a:picLocks noChangeAspect="1" noChangeArrowheads="1"/>
          </p:cNvPicPr>
          <p:nvPr/>
        </p:nvPicPr>
        <p:blipFill>
          <a:blip r:embed="rId2" cstate="print"/>
          <a:srcRect l="21529" t="36111" r="27777" b="13889"/>
          <a:stretch>
            <a:fillRect/>
          </a:stretch>
        </p:blipFill>
        <p:spPr bwMode="auto">
          <a:xfrm>
            <a:off x="0" y="93223"/>
            <a:ext cx="9144000" cy="676477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dirty="0" smtClean="0"/>
              <a:t>Alaska </a:t>
            </a:r>
            <a:endParaRPr lang="en-US" dirty="0"/>
          </a:p>
        </p:txBody>
      </p:sp>
      <p:sp>
        <p:nvSpPr>
          <p:cNvPr id="209923" name="Rectangle 3"/>
          <p:cNvSpPr>
            <a:spLocks noGrp="1" noChangeArrowheads="1"/>
          </p:cNvSpPr>
          <p:nvPr>
            <p:ph idx="1"/>
          </p:nvPr>
        </p:nvSpPr>
        <p:spPr>
          <a:xfrm>
            <a:off x="0" y="1371600"/>
            <a:ext cx="3048000" cy="4754563"/>
          </a:xfrm>
        </p:spPr>
        <p:txBody>
          <a:bodyPr>
            <a:normAutofit/>
          </a:bodyPr>
          <a:lstStyle/>
          <a:p>
            <a:pPr>
              <a:lnSpc>
                <a:spcPct val="90000"/>
              </a:lnSpc>
            </a:pPr>
            <a:r>
              <a:rPr lang="en-US" dirty="0" smtClean="0"/>
              <a:t>1964</a:t>
            </a:r>
          </a:p>
          <a:p>
            <a:pPr>
              <a:lnSpc>
                <a:spcPct val="90000"/>
              </a:lnSpc>
            </a:pPr>
            <a:r>
              <a:rPr lang="en-US" sz="2800" dirty="0" smtClean="0"/>
              <a:t>Magnitude </a:t>
            </a:r>
            <a:r>
              <a:rPr lang="en-US" sz="2800" dirty="0"/>
              <a:t>9.2 </a:t>
            </a:r>
          </a:p>
          <a:p>
            <a:pPr>
              <a:lnSpc>
                <a:spcPct val="90000"/>
              </a:lnSpc>
            </a:pPr>
            <a:r>
              <a:rPr lang="en-US" sz="2800" dirty="0" smtClean="0"/>
              <a:t>10,000 </a:t>
            </a:r>
            <a:r>
              <a:rPr lang="en-US" sz="2800" dirty="0"/>
              <a:t>aftershocks</a:t>
            </a:r>
          </a:p>
          <a:p>
            <a:pPr>
              <a:lnSpc>
                <a:spcPct val="90000"/>
              </a:lnSpc>
            </a:pPr>
            <a:r>
              <a:rPr lang="en-US" sz="2800" dirty="0" smtClean="0"/>
              <a:t>Triggered </a:t>
            </a:r>
            <a:r>
              <a:rPr lang="en-US" sz="2800" dirty="0"/>
              <a:t>a Tsunami</a:t>
            </a:r>
          </a:p>
          <a:p>
            <a:pPr>
              <a:lnSpc>
                <a:spcPct val="90000"/>
              </a:lnSpc>
            </a:pPr>
            <a:r>
              <a:rPr lang="en-US" sz="2800" dirty="0" smtClean="0"/>
              <a:t>Reverse fault</a:t>
            </a:r>
            <a:endParaRPr lang="en-US" sz="2800" dirty="0"/>
          </a:p>
          <a:p>
            <a:pPr>
              <a:lnSpc>
                <a:spcPct val="90000"/>
              </a:lnSpc>
            </a:pPr>
            <a:endParaRPr lang="en-US" sz="2800" dirty="0"/>
          </a:p>
          <a:p>
            <a:pPr>
              <a:lnSpc>
                <a:spcPct val="90000"/>
              </a:lnSpc>
            </a:pPr>
            <a:endParaRPr lang="en-US" sz="2800" dirty="0"/>
          </a:p>
        </p:txBody>
      </p:sp>
      <p:pic>
        <p:nvPicPr>
          <p:cNvPr id="209925" name="Picture 5" descr="File:AlaskaQuake-FourthAve.jpg">
            <a:hlinkClick r:id="rId2"/>
          </p:cNvPr>
          <p:cNvPicPr>
            <a:picLocks noChangeAspect="1" noChangeArrowheads="1"/>
          </p:cNvPicPr>
          <p:nvPr/>
        </p:nvPicPr>
        <p:blipFill>
          <a:blip r:embed="rId3" cstate="print"/>
          <a:srcRect/>
          <a:stretch>
            <a:fillRect/>
          </a:stretch>
        </p:blipFill>
        <p:spPr bwMode="auto">
          <a:xfrm>
            <a:off x="3148013" y="1524000"/>
            <a:ext cx="5995987" cy="4618038"/>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endParaRPr lang="en-US"/>
          </a:p>
        </p:txBody>
      </p:sp>
      <p:pic>
        <p:nvPicPr>
          <p:cNvPr id="210949" name="Picture 5" descr="File:AlaskaQuake-Tire.jpg">
            <a:hlinkClick r:id="rId2"/>
          </p:cNvPr>
          <p:cNvPicPr>
            <a:picLocks noChangeAspect="1" noChangeArrowheads="1"/>
          </p:cNvPicPr>
          <p:nvPr/>
        </p:nvPicPr>
        <p:blipFill>
          <a:blip r:embed="rId3" cstate="print"/>
          <a:srcRect/>
          <a:stretch>
            <a:fillRect/>
          </a:stretch>
        </p:blipFill>
        <p:spPr bwMode="auto">
          <a:xfrm>
            <a:off x="4583430" y="0"/>
            <a:ext cx="4560570" cy="6858000"/>
          </a:xfrm>
          <a:prstGeom prst="rect">
            <a:avLst/>
          </a:prstGeom>
          <a:noFill/>
        </p:spPr>
      </p:pic>
      <p:pic>
        <p:nvPicPr>
          <p:cNvPr id="5" name="Picture 5" descr="64700405"/>
          <p:cNvPicPr>
            <a:picLocks noGrp="1" noChangeAspect="1" noChangeArrowheads="1"/>
          </p:cNvPicPr>
          <p:nvPr>
            <p:ph idx="1"/>
          </p:nvPr>
        </p:nvPicPr>
        <p:blipFill>
          <a:blip r:embed="rId4" cstate="print"/>
          <a:srcRect/>
          <a:stretch>
            <a:fillRect/>
          </a:stretch>
        </p:blipFill>
        <p:spPr bwMode="auto">
          <a:xfrm>
            <a:off x="0" y="228600"/>
            <a:ext cx="4762500" cy="3219450"/>
          </a:xfrm>
          <a:prstGeom prst="rect">
            <a:avLst/>
          </a:prstGeom>
          <a:noFill/>
        </p:spPr>
      </p:pic>
      <p:pic>
        <p:nvPicPr>
          <p:cNvPr id="6" name="Picture 2"/>
          <p:cNvPicPr>
            <a:picLocks noChangeAspect="1" noChangeArrowheads="1"/>
          </p:cNvPicPr>
          <p:nvPr/>
        </p:nvPicPr>
        <p:blipFill>
          <a:blip r:embed="rId5" cstate="print"/>
          <a:srcRect l="48333" b="51545"/>
          <a:stretch>
            <a:fillRect/>
          </a:stretch>
        </p:blipFill>
        <p:spPr bwMode="auto">
          <a:xfrm>
            <a:off x="0" y="3505200"/>
            <a:ext cx="47244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1964</a:t>
            </a:r>
            <a:endParaRPr lang="en-US" dirty="0"/>
          </a:p>
        </p:txBody>
      </p:sp>
      <p:pic>
        <p:nvPicPr>
          <p:cNvPr id="17410" name="Picture 2"/>
          <p:cNvPicPr>
            <a:picLocks noGrp="1" noChangeAspect="1" noChangeArrowheads="1"/>
          </p:cNvPicPr>
          <p:nvPr>
            <p:ph idx="1"/>
          </p:nvPr>
        </p:nvPicPr>
        <p:blipFill>
          <a:blip r:embed="rId2" cstate="print"/>
          <a:srcRect/>
          <a:stretch>
            <a:fillRect/>
          </a:stretch>
        </p:blipFill>
        <p:spPr bwMode="auto">
          <a:xfrm>
            <a:off x="838200" y="1452690"/>
            <a:ext cx="7559875" cy="54053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277495" y="28856"/>
            <a:ext cx="8866505" cy="6829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endParaRPr lang="en-US"/>
          </a:p>
        </p:txBody>
      </p:sp>
      <p:sp>
        <p:nvSpPr>
          <p:cNvPr id="214019" name="Rectangle 3"/>
          <p:cNvSpPr>
            <a:spLocks noGrp="1" noChangeArrowheads="1"/>
          </p:cNvSpPr>
          <p:nvPr>
            <p:ph idx="1"/>
          </p:nvPr>
        </p:nvSpPr>
        <p:spPr/>
        <p:txBody>
          <a:bodyPr/>
          <a:lstStyle/>
          <a:p>
            <a:endParaRPr lang="en-US"/>
          </a:p>
        </p:txBody>
      </p:sp>
      <p:pic>
        <p:nvPicPr>
          <p:cNvPr id="214021" name="Picture 5" descr="theb1341_AKeq"/>
          <p:cNvPicPr>
            <a:picLocks noChangeAspect="1" noChangeArrowheads="1"/>
          </p:cNvPicPr>
          <p:nvPr/>
        </p:nvPicPr>
        <p:blipFill>
          <a:blip r:embed="rId2" cstate="print"/>
          <a:srcRect/>
          <a:stretch>
            <a:fillRect/>
          </a:stretch>
        </p:blipFill>
        <p:spPr bwMode="auto">
          <a:xfrm>
            <a:off x="0" y="304800"/>
            <a:ext cx="9144000" cy="599585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Fault </a:t>
            </a:r>
            <a:endParaRPr lang="en-US" dirty="0"/>
          </a:p>
        </p:txBody>
      </p:sp>
      <p:sp>
        <p:nvSpPr>
          <p:cNvPr id="3" name="Content Placeholder 2"/>
          <p:cNvSpPr>
            <a:spLocks noGrp="1"/>
          </p:cNvSpPr>
          <p:nvPr>
            <p:ph idx="1"/>
          </p:nvPr>
        </p:nvSpPr>
        <p:spPr/>
        <p:txBody>
          <a:bodyPr/>
          <a:lstStyle/>
          <a:p>
            <a:r>
              <a:rPr lang="en-US" dirty="0" smtClean="0"/>
              <a:t>A break in the Earth’s crust where movement takes place because of tectonic plate movement</a:t>
            </a:r>
          </a:p>
          <a:p>
            <a:endParaRPr lang="en-US" dirty="0"/>
          </a:p>
        </p:txBody>
      </p:sp>
      <p:pic>
        <p:nvPicPr>
          <p:cNvPr id="4" name="Picture 4"/>
          <p:cNvPicPr>
            <a:picLocks noChangeAspect="1" noChangeArrowheads="1"/>
          </p:cNvPicPr>
          <p:nvPr/>
        </p:nvPicPr>
        <p:blipFill>
          <a:blip r:embed="rId2" cstate="print"/>
          <a:srcRect l="4966" t="11202" r="16817" b="14119"/>
          <a:stretch>
            <a:fillRect/>
          </a:stretch>
        </p:blipFill>
        <p:spPr bwMode="auto">
          <a:xfrm>
            <a:off x="0" y="3326190"/>
            <a:ext cx="5562600" cy="353181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5456902" y="3048000"/>
            <a:ext cx="3687097"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lgn="l"/>
            <a:r>
              <a:rPr lang="en-US" dirty="0" smtClean="0"/>
              <a:t>Chile </a:t>
            </a:r>
            <a:endParaRPr lang="en-US" dirty="0"/>
          </a:p>
        </p:txBody>
      </p:sp>
      <p:sp>
        <p:nvSpPr>
          <p:cNvPr id="215043" name="Rectangle 3"/>
          <p:cNvSpPr>
            <a:spLocks noGrp="1" noChangeArrowheads="1"/>
          </p:cNvSpPr>
          <p:nvPr>
            <p:ph idx="1"/>
          </p:nvPr>
        </p:nvSpPr>
        <p:spPr>
          <a:xfrm>
            <a:off x="228600" y="1600200"/>
            <a:ext cx="8305800" cy="4525963"/>
          </a:xfrm>
        </p:spPr>
        <p:txBody>
          <a:bodyPr>
            <a:normAutofit/>
          </a:bodyPr>
          <a:lstStyle/>
          <a:p>
            <a:r>
              <a:rPr lang="en-US" dirty="0" smtClean="0"/>
              <a:t>1960</a:t>
            </a:r>
          </a:p>
          <a:p>
            <a:r>
              <a:rPr lang="en-US" dirty="0" smtClean="0"/>
              <a:t>Magnitude 9.5</a:t>
            </a:r>
          </a:p>
          <a:p>
            <a:r>
              <a:rPr lang="en-US" dirty="0" smtClean="0"/>
              <a:t>Largest ever</a:t>
            </a:r>
            <a:endParaRPr lang="en-US" dirty="0"/>
          </a:p>
          <a:p>
            <a:r>
              <a:rPr lang="en-US" dirty="0" smtClean="0"/>
              <a:t>$500 Billion</a:t>
            </a:r>
          </a:p>
          <a:p>
            <a:r>
              <a:rPr lang="en-US" dirty="0" smtClean="0"/>
              <a:t>6000 dead</a:t>
            </a:r>
          </a:p>
          <a:p>
            <a:r>
              <a:rPr lang="en-US" dirty="0" smtClean="0"/>
              <a:t>Tsunami hit </a:t>
            </a:r>
          </a:p>
          <a:p>
            <a:pPr lvl="1"/>
            <a:r>
              <a:rPr lang="en-US" dirty="0" smtClean="0"/>
              <a:t>Chile, Hawaii, Japan, Australia, New Zealand, Philippines</a:t>
            </a:r>
            <a:endParaRPr lang="en-US" dirty="0"/>
          </a:p>
          <a:p>
            <a:pPr>
              <a:buFontTx/>
              <a:buNone/>
            </a:pPr>
            <a:endParaRPr lang="en-US" dirty="0"/>
          </a:p>
          <a:p>
            <a:pPr>
              <a:buFontTx/>
              <a:buNone/>
            </a:pPr>
            <a:endParaRPr lang="en-US" dirty="0"/>
          </a:p>
          <a:p>
            <a:endParaRPr lang="en-US" dirty="0"/>
          </a:p>
        </p:txBody>
      </p:sp>
      <p:pic>
        <p:nvPicPr>
          <p:cNvPr id="215045" name="Picture 5" descr="8-chilean-quake-625x450"/>
          <p:cNvPicPr>
            <a:picLocks noChangeAspect="1" noChangeArrowheads="1"/>
          </p:cNvPicPr>
          <p:nvPr/>
        </p:nvPicPr>
        <p:blipFill>
          <a:blip r:embed="rId2" cstate="print"/>
          <a:srcRect/>
          <a:stretch>
            <a:fillRect/>
          </a:stretch>
        </p:blipFill>
        <p:spPr bwMode="auto">
          <a:xfrm>
            <a:off x="3733801" y="457199"/>
            <a:ext cx="5410200" cy="3895997"/>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endParaRPr lang="en-US"/>
          </a:p>
        </p:txBody>
      </p:sp>
      <p:sp>
        <p:nvSpPr>
          <p:cNvPr id="219139" name="Rectangle 3"/>
          <p:cNvSpPr>
            <a:spLocks noGrp="1" noChangeArrowheads="1"/>
          </p:cNvSpPr>
          <p:nvPr>
            <p:ph idx="1"/>
          </p:nvPr>
        </p:nvSpPr>
        <p:spPr/>
        <p:txBody>
          <a:bodyPr/>
          <a:lstStyle/>
          <a:p>
            <a:endParaRPr lang="en-US"/>
          </a:p>
        </p:txBody>
      </p:sp>
      <p:pic>
        <p:nvPicPr>
          <p:cNvPr id="219141" name="Picture 5" descr="357333_com_valdivia_after_earthquake1960"/>
          <p:cNvPicPr>
            <a:picLocks noChangeAspect="1" noChangeArrowheads="1"/>
          </p:cNvPicPr>
          <p:nvPr/>
        </p:nvPicPr>
        <p:blipFill>
          <a:blip r:embed="rId2" cstate="print"/>
          <a:srcRect/>
          <a:stretch>
            <a:fillRect/>
          </a:stretch>
        </p:blipFill>
        <p:spPr bwMode="auto">
          <a:xfrm>
            <a:off x="0" y="1322070"/>
            <a:ext cx="9144000" cy="486918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endParaRPr lang="en-US"/>
          </a:p>
        </p:txBody>
      </p:sp>
      <p:sp>
        <p:nvSpPr>
          <p:cNvPr id="200707" name="Rectangle 3"/>
          <p:cNvSpPr>
            <a:spLocks noGrp="1" noChangeArrowheads="1"/>
          </p:cNvSpPr>
          <p:nvPr>
            <p:ph idx="1"/>
          </p:nvPr>
        </p:nvSpPr>
        <p:spPr>
          <a:xfrm>
            <a:off x="457200" y="304800"/>
            <a:ext cx="8229600" cy="6004560"/>
          </a:xfrm>
        </p:spPr>
        <p:txBody>
          <a:bodyPr/>
          <a:lstStyle/>
          <a:p>
            <a:r>
              <a:rPr lang="en-US" dirty="0">
                <a:hlinkClick r:id="rId2"/>
              </a:rPr>
              <a:t>http://</a:t>
            </a:r>
            <a:r>
              <a:rPr lang="en-US" dirty="0" smtClean="0">
                <a:hlinkClick r:id="rId2"/>
              </a:rPr>
              <a:t>earthquake.usgs.gov/earthquakes/world/10_largest_world.php</a:t>
            </a:r>
            <a:endParaRPr lang="en-US" dirty="0" smtClean="0"/>
          </a:p>
          <a:p>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1600200" y="-38308"/>
            <a:ext cx="7467600" cy="68963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dirty="0" smtClean="0"/>
              <a:t>NORMAL FAULT</a:t>
            </a:r>
            <a:endParaRPr lang="en-US" dirty="0"/>
          </a:p>
        </p:txBody>
      </p:sp>
      <p:sp>
        <p:nvSpPr>
          <p:cNvPr id="176131" name="Rectangle 3"/>
          <p:cNvSpPr>
            <a:spLocks noGrp="1" noChangeArrowheads="1"/>
          </p:cNvSpPr>
          <p:nvPr>
            <p:ph idx="1"/>
          </p:nvPr>
        </p:nvSpPr>
        <p:spPr>
          <a:xfrm>
            <a:off x="457200" y="1417638"/>
            <a:ext cx="8229600" cy="4891722"/>
          </a:xfrm>
        </p:spPr>
        <p:txBody>
          <a:bodyPr/>
          <a:lstStyle/>
          <a:p>
            <a:r>
              <a:rPr lang="en-US" dirty="0" smtClean="0"/>
              <a:t>The hanging </a:t>
            </a:r>
            <a:r>
              <a:rPr lang="en-US" dirty="0"/>
              <a:t>wall has moved </a:t>
            </a:r>
            <a:r>
              <a:rPr lang="en-US" dirty="0" smtClean="0"/>
              <a:t>down </a:t>
            </a:r>
            <a:r>
              <a:rPr lang="en-US" dirty="0"/>
              <a:t>relative to the footwall</a:t>
            </a:r>
            <a:r>
              <a:rPr lang="en-US" dirty="0" smtClean="0"/>
              <a:t>.   (land moves away)</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2728912"/>
            <a:ext cx="9144000" cy="4129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 calcmode="lin" valueType="num">
                                      <p:cBhvr additive="base">
                                        <p:cTn id="7" dur="500" fill="hold"/>
                                        <p:tgtEl>
                                          <p:spTgt spid="176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algn="l"/>
            <a:r>
              <a:rPr lang="en-US" dirty="0" smtClean="0"/>
              <a:t>Split Mtn. Gorge</a:t>
            </a:r>
            <a:endParaRPr lang="en-US" dirty="0"/>
          </a:p>
        </p:txBody>
      </p:sp>
      <p:pic>
        <p:nvPicPr>
          <p:cNvPr id="204804" name="Picture 4" descr="SplitMtnNormalFault"/>
          <p:cNvPicPr>
            <a:picLocks noChangeAspect="1" noChangeArrowheads="1"/>
          </p:cNvPicPr>
          <p:nvPr/>
        </p:nvPicPr>
        <p:blipFill>
          <a:blip r:embed="rId2" cstate="print"/>
          <a:srcRect/>
          <a:stretch>
            <a:fillRect/>
          </a:stretch>
        </p:blipFill>
        <p:spPr bwMode="auto">
          <a:xfrm>
            <a:off x="4930566" y="304800"/>
            <a:ext cx="4213434" cy="6325353"/>
          </a:xfrm>
          <a:prstGeom prst="rect">
            <a:avLst/>
          </a:prstGeom>
          <a:noFill/>
        </p:spPr>
      </p:pic>
      <p:sp>
        <p:nvSpPr>
          <p:cNvPr id="5" name="Content Placeholder 4"/>
          <p:cNvSpPr>
            <a:spLocks noGrp="1"/>
          </p:cNvSpPr>
          <p:nvPr>
            <p:ph idx="1"/>
          </p:nvPr>
        </p:nvSpPr>
        <p:spPr/>
        <p:txBody>
          <a:bodyPr/>
          <a:lstStyle/>
          <a:p>
            <a:endParaRPr lang="en-US"/>
          </a:p>
        </p:txBody>
      </p:sp>
      <p:pic>
        <p:nvPicPr>
          <p:cNvPr id="6" name="Picture 2"/>
          <p:cNvPicPr>
            <a:picLocks noChangeAspect="1" noChangeArrowheads="1"/>
          </p:cNvPicPr>
          <p:nvPr/>
        </p:nvPicPr>
        <p:blipFill>
          <a:blip r:embed="rId3" cstate="print"/>
          <a:srcRect/>
          <a:stretch>
            <a:fillRect/>
          </a:stretch>
        </p:blipFill>
        <p:spPr bwMode="auto">
          <a:xfrm>
            <a:off x="0" y="2590800"/>
            <a:ext cx="5136444"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t>REVERSE FAULT</a:t>
            </a:r>
            <a:endParaRPr lang="en-US" dirty="0"/>
          </a:p>
        </p:txBody>
      </p:sp>
      <p:sp>
        <p:nvSpPr>
          <p:cNvPr id="175107" name="Rectangle 3"/>
          <p:cNvSpPr>
            <a:spLocks noGrp="1" noChangeArrowheads="1"/>
          </p:cNvSpPr>
          <p:nvPr>
            <p:ph idx="1"/>
          </p:nvPr>
        </p:nvSpPr>
        <p:spPr/>
        <p:txBody>
          <a:bodyPr/>
          <a:lstStyle/>
          <a:p>
            <a:r>
              <a:rPr lang="en-US" dirty="0" smtClean="0"/>
              <a:t>The hanging </a:t>
            </a:r>
            <a:r>
              <a:rPr lang="en-US" dirty="0"/>
              <a:t>wall has moved </a:t>
            </a:r>
            <a:r>
              <a:rPr lang="en-US" dirty="0" smtClean="0"/>
              <a:t>up </a:t>
            </a:r>
            <a:r>
              <a:rPr lang="en-US" dirty="0"/>
              <a:t>relative to the footwall </a:t>
            </a:r>
          </a:p>
        </p:txBody>
      </p:sp>
      <p:pic>
        <p:nvPicPr>
          <p:cNvPr id="6146" name="Picture 2"/>
          <p:cNvPicPr>
            <a:picLocks noChangeAspect="1" noChangeArrowheads="1"/>
          </p:cNvPicPr>
          <p:nvPr/>
        </p:nvPicPr>
        <p:blipFill>
          <a:blip r:embed="rId2" cstate="print"/>
          <a:srcRect/>
          <a:stretch>
            <a:fillRect/>
          </a:stretch>
        </p:blipFill>
        <p:spPr bwMode="auto">
          <a:xfrm>
            <a:off x="0" y="2628900"/>
            <a:ext cx="9144000" cy="422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additive="base">
                                        <p:cTn id="7" dur="500" fill="hold"/>
                                        <p:tgtEl>
                                          <p:spTgt spid="1751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1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Jazida</a:t>
            </a:r>
            <a:r>
              <a:rPr lang="en-US" i="1" dirty="0" smtClean="0"/>
              <a:t> do </a:t>
            </a:r>
            <a:r>
              <a:rPr lang="en-US" i="1" dirty="0" err="1" smtClean="0"/>
              <a:t>Urubu</a:t>
            </a:r>
            <a:r>
              <a:rPr lang="en-US" i="1" dirty="0" smtClean="0"/>
              <a:t>, Brazil</a:t>
            </a:r>
            <a:endParaRPr lang="en-US" dirty="0"/>
          </a:p>
        </p:txBody>
      </p:sp>
      <p:pic>
        <p:nvPicPr>
          <p:cNvPr id="7171" name="Picture 3"/>
          <p:cNvPicPr>
            <a:picLocks noGrp="1" noChangeAspect="1" noChangeArrowheads="1"/>
          </p:cNvPicPr>
          <p:nvPr>
            <p:ph idx="1"/>
          </p:nvPr>
        </p:nvPicPr>
        <p:blipFill>
          <a:blip r:embed="rId2" cstate="print"/>
          <a:srcRect/>
          <a:stretch>
            <a:fillRect/>
          </a:stretch>
        </p:blipFill>
        <p:spPr bwMode="auto">
          <a:xfrm>
            <a:off x="1066800" y="1905000"/>
            <a:ext cx="712049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endParaRPr lang="en-US"/>
          </a:p>
        </p:txBody>
      </p:sp>
      <p:sp>
        <p:nvSpPr>
          <p:cNvPr id="205827" name="Rectangle 3"/>
          <p:cNvSpPr>
            <a:spLocks noGrp="1" noChangeArrowheads="1"/>
          </p:cNvSpPr>
          <p:nvPr>
            <p:ph idx="1"/>
          </p:nvPr>
        </p:nvSpPr>
        <p:spPr/>
        <p:txBody>
          <a:bodyPr/>
          <a:lstStyle/>
          <a:p>
            <a:endParaRPr lang="en-US"/>
          </a:p>
        </p:txBody>
      </p:sp>
      <p:pic>
        <p:nvPicPr>
          <p:cNvPr id="205829" name="Picture 5" descr="AbnormalReverseFaultSml"/>
          <p:cNvPicPr>
            <a:picLocks noChangeAspect="1" noChangeArrowheads="1"/>
          </p:cNvPicPr>
          <p:nvPr/>
        </p:nvPicPr>
        <p:blipFill>
          <a:blip r:embed="rId2" cstate="print"/>
          <a:srcRect/>
          <a:stretch>
            <a:fillRect/>
          </a:stretch>
        </p:blipFill>
        <p:spPr bwMode="auto">
          <a:xfrm>
            <a:off x="381000" y="762000"/>
            <a:ext cx="8305800" cy="5552247"/>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1729</TotalTime>
  <Words>373</Words>
  <Application>Microsoft Office PowerPoint</Application>
  <PresentationFormat>On-screen Show (4:3)</PresentationFormat>
  <Paragraphs>100</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Book Antiqua</vt:lpstr>
      <vt:lpstr>Calibri</vt:lpstr>
      <vt:lpstr>Lucida Sans</vt:lpstr>
      <vt:lpstr>Wingdings</vt:lpstr>
      <vt:lpstr>Wingdings 2</vt:lpstr>
      <vt:lpstr>Wingdings 3</vt:lpstr>
      <vt:lpstr>Apex</vt:lpstr>
      <vt:lpstr>Earthquakes</vt:lpstr>
      <vt:lpstr>PowerPoint Presentation</vt:lpstr>
      <vt:lpstr>Earthquake</vt:lpstr>
      <vt:lpstr>Fault </vt:lpstr>
      <vt:lpstr>NORMAL FAULT</vt:lpstr>
      <vt:lpstr>Split Mtn. Gorge</vt:lpstr>
      <vt:lpstr>REVERSE FAULT</vt:lpstr>
      <vt:lpstr>Jazida do Urubu, Brazil</vt:lpstr>
      <vt:lpstr>PowerPoint Presentation</vt:lpstr>
      <vt:lpstr>STRIKE-SLIP</vt:lpstr>
      <vt:lpstr>PowerPoint Presentation</vt:lpstr>
      <vt:lpstr>Focus</vt:lpstr>
      <vt:lpstr>Epicenter</vt:lpstr>
      <vt:lpstr>Seismic Waves</vt:lpstr>
      <vt:lpstr>Primary Waves (P-waves)</vt:lpstr>
      <vt:lpstr>Secondary Waves (S-waves)</vt:lpstr>
      <vt:lpstr>Surface Waves</vt:lpstr>
      <vt:lpstr>Love and Rayleigh Waves</vt:lpstr>
      <vt:lpstr>Richter scale</vt:lpstr>
      <vt:lpstr>PowerPoint Presentation</vt:lpstr>
      <vt:lpstr>Japan March 2011</vt:lpstr>
      <vt:lpstr>Soil Liquification</vt:lpstr>
      <vt:lpstr>Japan 2011</vt:lpstr>
      <vt:lpstr>PowerPoint Presentation</vt:lpstr>
      <vt:lpstr>PowerPoint Presentation</vt:lpstr>
      <vt:lpstr>Japan </vt:lpstr>
      <vt:lpstr>Haiti 2010 </vt:lpstr>
      <vt:lpstr>PowerPoint Presentation</vt:lpstr>
      <vt:lpstr>Sumatra </vt:lpstr>
      <vt:lpstr>PowerPoint Presentation</vt:lpstr>
      <vt:lpstr>San Francisco </vt:lpstr>
      <vt:lpstr>PowerPoint Presentation</vt:lpstr>
      <vt:lpstr>Pakistan</vt:lpstr>
      <vt:lpstr>PowerPoint Presentation</vt:lpstr>
      <vt:lpstr>Alaska </vt:lpstr>
      <vt:lpstr>PowerPoint Presentation</vt:lpstr>
      <vt:lpstr>Alaska 1964</vt:lpstr>
      <vt:lpstr>PowerPoint Presentation</vt:lpstr>
      <vt:lpstr>PowerPoint Presentation</vt:lpstr>
      <vt:lpstr>Chile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Earthquakes</dc:title>
  <dc:creator>Ape</dc:creator>
  <cp:lastModifiedBy>Abby Jane Orgill</cp:lastModifiedBy>
  <cp:revision>162</cp:revision>
  <cp:lastPrinted>2012-03-28T18:29:58Z</cp:lastPrinted>
  <dcterms:created xsi:type="dcterms:W3CDTF">2011-02-21T22:17:55Z</dcterms:created>
  <dcterms:modified xsi:type="dcterms:W3CDTF">2015-05-01T14:22:56Z</dcterms:modified>
</cp:coreProperties>
</file>