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92" r:id="rId2"/>
    <p:sldId id="293" r:id="rId3"/>
    <p:sldId id="306" r:id="rId4"/>
    <p:sldId id="307" r:id="rId5"/>
    <p:sldId id="296" r:id="rId6"/>
    <p:sldId id="298" r:id="rId7"/>
    <p:sldId id="294" r:id="rId8"/>
    <p:sldId id="295" r:id="rId9"/>
    <p:sldId id="308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820"/>
          </a:xfrm>
          <a:prstGeom prst="rect">
            <a:avLst/>
          </a:prstGeom>
        </p:spPr>
        <p:txBody>
          <a:bodyPr vert="horz" lIns="92040" tIns="46019" rIns="92040" bIns="460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64820"/>
          </a:xfrm>
          <a:prstGeom prst="rect">
            <a:avLst/>
          </a:prstGeom>
        </p:spPr>
        <p:txBody>
          <a:bodyPr vert="horz" lIns="92040" tIns="46019" rIns="92040" bIns="46019" rtlCol="0"/>
          <a:lstStyle>
            <a:lvl1pPr algn="r">
              <a:defRPr sz="1200"/>
            </a:lvl1pPr>
          </a:lstStyle>
          <a:p>
            <a:fld id="{0FCD9151-FCA3-4FFE-AC63-110951C6CBB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71800" cy="464820"/>
          </a:xfrm>
          <a:prstGeom prst="rect">
            <a:avLst/>
          </a:prstGeom>
        </p:spPr>
        <p:txBody>
          <a:bodyPr vert="horz" lIns="92040" tIns="46019" rIns="92040" bIns="460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6" y="8829969"/>
            <a:ext cx="2971800" cy="464820"/>
          </a:xfrm>
          <a:prstGeom prst="rect">
            <a:avLst/>
          </a:prstGeom>
        </p:spPr>
        <p:txBody>
          <a:bodyPr vert="horz" lIns="92040" tIns="46019" rIns="92040" bIns="46019" rtlCol="0" anchor="b"/>
          <a:lstStyle>
            <a:lvl1pPr algn="r">
              <a:defRPr sz="1200"/>
            </a:lvl1pPr>
          </a:lstStyle>
          <a:p>
            <a:fld id="{BFF8E638-C1E6-4536-B6DC-290F23A4A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4F41-6735-4AB8-99BB-2450A551CBA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865-B8A7-402C-9ED6-24C35912B0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4F41-6735-4AB8-99BB-2450A551CBA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865-B8A7-402C-9ED6-24C35912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4F41-6735-4AB8-99BB-2450A551CBA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865-B8A7-402C-9ED6-24C35912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4F41-6735-4AB8-99BB-2450A551CBA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865-B8A7-402C-9ED6-24C35912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4F41-6735-4AB8-99BB-2450A551CBA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865-B8A7-402C-9ED6-24C35912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4F41-6735-4AB8-99BB-2450A551CBA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865-B8A7-402C-9ED6-24C35912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4F41-6735-4AB8-99BB-2450A551CBA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865-B8A7-402C-9ED6-24C35912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4F41-6735-4AB8-99BB-2450A551CBA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865-B8A7-402C-9ED6-24C35912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4F41-6735-4AB8-99BB-2450A551CBA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865-B8A7-402C-9ED6-24C35912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4F41-6735-4AB8-99BB-2450A551CBA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865-B8A7-402C-9ED6-24C35912B0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D34F41-6735-4AB8-99BB-2450A551CBA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79AE865-B8A7-402C-9ED6-24C35912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D34F41-6735-4AB8-99BB-2450A551CBA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9AE865-B8A7-402C-9ED6-24C35912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r>
              <a:rPr lang="en-US" dirty="0" smtClean="0"/>
              <a:t>Produced during the Big Bang</a:t>
            </a:r>
          </a:p>
          <a:p>
            <a:r>
              <a:rPr lang="en-US" dirty="0" smtClean="0"/>
              <a:t>Hydrogen, Helium and lithium</a:t>
            </a:r>
          </a:p>
        </p:txBody>
      </p:sp>
      <p:pic>
        <p:nvPicPr>
          <p:cNvPr id="31748" name="Picture 4" descr="http://rds.yahoo.com/_ylt=A0PDoS1xoH9NGC0Atf6jzbkF/SIG=12q3k58ca/EXP=1300238577/**http%3a/centroufologicotaranto.files.wordpress.com/2008/11/big-b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467" y="1676400"/>
            <a:ext cx="5579533" cy="5021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Heavier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78363"/>
          </a:xfrm>
        </p:spPr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Formed during fusion inside a star</a:t>
            </a:r>
          </a:p>
          <a:p>
            <a:endParaRPr lang="en-US" dirty="0" smtClean="0"/>
          </a:p>
        </p:txBody>
      </p:sp>
      <p:pic>
        <p:nvPicPr>
          <p:cNvPr id="32772" name="Picture 4" descr="http://rds.yahoo.com/_ylt=A0PDoS0soX9NoC4ATBGjzbkF/SIG=12g54rk6u/EXP=1300238764/**http%3a/www.astr.ua.edu/ay102/Lab7/Images/prominence_so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8400"/>
            <a:ext cx="4419600" cy="4419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Heavier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724400" cy="541019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dirty="0"/>
              <a:t>Elements up to the atomic number 26 (iron) Iron</a:t>
            </a:r>
            <a:endParaRPr lang="en-US" dirty="0" smtClean="0"/>
          </a:p>
          <a:p>
            <a:pPr lvl="1"/>
            <a:r>
              <a:rPr lang="en-US" dirty="0" smtClean="0"/>
              <a:t>Carbon</a:t>
            </a:r>
          </a:p>
          <a:p>
            <a:pPr lvl="1"/>
            <a:r>
              <a:rPr lang="en-US" dirty="0" smtClean="0"/>
              <a:t>Oxygen </a:t>
            </a:r>
          </a:p>
          <a:p>
            <a:pPr lvl="1"/>
            <a:r>
              <a:rPr lang="en-US" dirty="0" smtClean="0"/>
              <a:t>Nitrogen </a:t>
            </a:r>
          </a:p>
          <a:p>
            <a:pPr lvl="1"/>
            <a:r>
              <a:rPr lang="en-US" dirty="0" smtClean="0"/>
              <a:t>Magnesium </a:t>
            </a:r>
          </a:p>
          <a:p>
            <a:pPr lvl="1"/>
            <a:r>
              <a:rPr lang="en-US" dirty="0" smtClean="0"/>
              <a:t>Silicon </a:t>
            </a:r>
          </a:p>
          <a:p>
            <a:pPr lvl="1"/>
            <a:r>
              <a:rPr lang="en-US" dirty="0" smtClean="0"/>
              <a:t>Calcium </a:t>
            </a:r>
          </a:p>
          <a:p>
            <a:pPr lvl="1"/>
            <a:r>
              <a:rPr lang="en-US" dirty="0" smtClean="0"/>
              <a:t>Phosphorous </a:t>
            </a:r>
          </a:p>
          <a:p>
            <a:pPr lvl="1"/>
            <a:r>
              <a:rPr lang="en-US" dirty="0" smtClean="0"/>
              <a:t>Potassium </a:t>
            </a:r>
          </a:p>
          <a:p>
            <a:pPr lvl="1"/>
            <a:r>
              <a:rPr lang="en-US" dirty="0" smtClean="0"/>
              <a:t>Sodium  </a:t>
            </a:r>
          </a:p>
          <a:p>
            <a:pPr lvl="1"/>
            <a:r>
              <a:rPr lang="en-US" dirty="0" smtClean="0"/>
              <a:t>Titanium </a:t>
            </a:r>
          </a:p>
          <a:p>
            <a:pPr lvl="1"/>
            <a:r>
              <a:rPr lang="en-US" dirty="0" smtClean="0"/>
              <a:t>Aluminum </a:t>
            </a:r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Heaviest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during supernova explosions</a:t>
            </a:r>
          </a:p>
        </p:txBody>
      </p:sp>
      <p:pic>
        <p:nvPicPr>
          <p:cNvPr id="8194" name="Picture 2" descr="http://www.nasa.gov/images/content/530729main_tycho_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48000"/>
            <a:ext cx="4824452" cy="3810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9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Heaviest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6868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Elements heavier than iron</a:t>
            </a:r>
          </a:p>
          <a:p>
            <a:pPr lvl="1"/>
            <a:r>
              <a:rPr lang="en-US" dirty="0" smtClean="0"/>
              <a:t>Nickel</a:t>
            </a:r>
          </a:p>
          <a:p>
            <a:pPr lvl="1"/>
            <a:r>
              <a:rPr lang="en-US" dirty="0" smtClean="0"/>
              <a:t>Copper</a:t>
            </a:r>
          </a:p>
          <a:p>
            <a:pPr lvl="1"/>
            <a:r>
              <a:rPr lang="en-US" dirty="0" smtClean="0"/>
              <a:t>Zinc</a:t>
            </a:r>
          </a:p>
          <a:p>
            <a:pPr lvl="1"/>
            <a:r>
              <a:rPr lang="en-US" dirty="0" smtClean="0"/>
              <a:t>Rubidium</a:t>
            </a:r>
          </a:p>
          <a:p>
            <a:pPr lvl="1"/>
            <a:r>
              <a:rPr lang="en-US" dirty="0" smtClean="0"/>
              <a:t>Lead</a:t>
            </a:r>
          </a:p>
          <a:p>
            <a:pPr lvl="1"/>
            <a:r>
              <a:rPr lang="en-US" dirty="0" smtClean="0"/>
              <a:t>Silver</a:t>
            </a:r>
          </a:p>
          <a:p>
            <a:pPr lvl="1"/>
            <a:r>
              <a:rPr lang="en-US" dirty="0" smtClean="0"/>
              <a:t>Iodine</a:t>
            </a:r>
          </a:p>
          <a:p>
            <a:pPr lvl="1"/>
            <a:r>
              <a:rPr lang="en-US" dirty="0" smtClean="0"/>
              <a:t>Cobalt</a:t>
            </a:r>
          </a:p>
          <a:p>
            <a:pPr lvl="1"/>
            <a:r>
              <a:rPr lang="en-US" dirty="0" smtClean="0"/>
              <a:t>Arsenic</a:t>
            </a:r>
          </a:p>
          <a:p>
            <a:pPr lvl="1"/>
            <a:r>
              <a:rPr lang="en-US" dirty="0" smtClean="0"/>
              <a:t>Bromine </a:t>
            </a:r>
          </a:p>
          <a:p>
            <a:pPr lvl="1"/>
            <a:r>
              <a:rPr lang="en-US" dirty="0" smtClean="0"/>
              <a:t>Krypton </a:t>
            </a:r>
          </a:p>
          <a:p>
            <a:endParaRPr lang="en-US" dirty="0" smtClean="0"/>
          </a:p>
        </p:txBody>
      </p:sp>
      <p:pic>
        <p:nvPicPr>
          <p:cNvPr id="33794" name="Picture 2" descr="http://rds.yahoo.com/_ylt=A2KJkez8oX9NojgA2h2jzbkF/SIG=12980826m/EXP=1300238972/**http%3a/apod.nasa.gov/apod/image/0908/sn1006c_c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676" y="2667000"/>
            <a:ext cx="5567499" cy="420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most abundant elements in the universe are Hydrogen and Helium</a:t>
            </a:r>
            <a:endParaRPr lang="en-US" dirty="0"/>
          </a:p>
        </p:txBody>
      </p:sp>
      <p:pic>
        <p:nvPicPr>
          <p:cNvPr id="1026" name="Picture 2" descr="http://rds.yahoo.com/_ylt=A2KJke0_XoNN3RwAHyqjzbkF/SIG=1279991kq/EXP=1300483775/**http%3a/www.periodictable.com/Samples/001.x3/s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3886200" cy="3886200"/>
          </a:xfrm>
          <a:prstGeom prst="rect">
            <a:avLst/>
          </a:prstGeom>
          <a:noFill/>
        </p:spPr>
      </p:pic>
      <p:pic>
        <p:nvPicPr>
          <p:cNvPr id="1028" name="Picture 4" descr="http://rds.yahoo.com/_ylt=A2KJkIa.XoNNFxgAtEejzbkF/SIG=123p7po5h/EXP=1300483902/**http%3a/periodictable.com/Samples/002.6/s12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9718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The fusing of two elements to make a different element</a:t>
            </a:r>
          </a:p>
        </p:txBody>
      </p:sp>
      <p:pic>
        <p:nvPicPr>
          <p:cNvPr id="4" name="Picture 3" descr="fusion.jpg"/>
          <p:cNvPicPr>
            <a:picLocks noChangeAspect="1"/>
          </p:cNvPicPr>
          <p:nvPr/>
        </p:nvPicPr>
        <p:blipFill>
          <a:blip r:embed="rId2" cstate="print"/>
          <a:srcRect l="8475" t="12236" r="5085" b="14627"/>
          <a:stretch>
            <a:fillRect/>
          </a:stretch>
        </p:blipFill>
        <p:spPr>
          <a:xfrm>
            <a:off x="1752600" y="3239247"/>
            <a:ext cx="5273040" cy="3618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/>
          <a:lstStyle/>
          <a:p>
            <a:r>
              <a:rPr lang="en-US" dirty="0" smtClean="0"/>
              <a:t>The separation of an element to make two smaller elements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4" name="Picture 3" descr="fi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048000"/>
            <a:ext cx="6069027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element gives off a characteristic spectra that can be used to identify it </a:t>
            </a:r>
            <a:endParaRPr lang="en-US" dirty="0" smtClean="0"/>
          </a:p>
          <a:p>
            <a:r>
              <a:rPr lang="en-US" dirty="0" smtClean="0"/>
              <a:t>If the spectra has lines moved to the red side or blue side, than it means the light source is moving.</a:t>
            </a:r>
          </a:p>
          <a:p>
            <a:r>
              <a:rPr lang="en-US" dirty="0" smtClean="0"/>
              <a:t>(Watch Spectral Lines from </a:t>
            </a:r>
            <a:r>
              <a:rPr lang="en-US" dirty="0" err="1" smtClean="0"/>
              <a:t>youtube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15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2455</TotalTime>
  <Words>149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Light Elements</vt:lpstr>
      <vt:lpstr>Heavier elements</vt:lpstr>
      <vt:lpstr>Heavier Elements</vt:lpstr>
      <vt:lpstr>Heaviest Elements</vt:lpstr>
      <vt:lpstr>Heaviest elements</vt:lpstr>
      <vt:lpstr>Abundant Elements</vt:lpstr>
      <vt:lpstr>Fusion</vt:lpstr>
      <vt:lpstr>Fission</vt:lpstr>
      <vt:lpstr>Spectral Lines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Planets</dc:title>
  <dc:creator>Ape</dc:creator>
  <cp:lastModifiedBy>Abby Jane Orgill</cp:lastModifiedBy>
  <cp:revision>263</cp:revision>
  <cp:lastPrinted>2013-01-14T22:05:07Z</cp:lastPrinted>
  <dcterms:created xsi:type="dcterms:W3CDTF">2011-01-17T18:10:14Z</dcterms:created>
  <dcterms:modified xsi:type="dcterms:W3CDTF">2014-10-22T20:04:02Z</dcterms:modified>
</cp:coreProperties>
</file>