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6" r:id="rId2"/>
    <p:sldId id="271" r:id="rId3"/>
    <p:sldId id="261" r:id="rId4"/>
    <p:sldId id="282" r:id="rId5"/>
    <p:sldId id="278" r:id="rId6"/>
    <p:sldId id="279" r:id="rId7"/>
    <p:sldId id="272" r:id="rId8"/>
    <p:sldId id="273" r:id="rId9"/>
    <p:sldId id="274" r:id="rId10"/>
    <p:sldId id="277" r:id="rId11"/>
    <p:sldId id="280" r:id="rId12"/>
    <p:sldId id="283" r:id="rId13"/>
    <p:sldId id="266" r:id="rId14"/>
    <p:sldId id="263" r:id="rId15"/>
    <p:sldId id="264" r:id="rId16"/>
    <p:sldId id="281" r:id="rId17"/>
    <p:sldId id="265" r:id="rId18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2" d="100"/>
          <a:sy n="42" d="100"/>
        </p:scale>
        <p:origin x="-72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95DD8D-0295-49F9-85F7-39B050793AF6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2460F-2830-43E2-8740-8863A09575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833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FF6E-B843-4CDA-AC75-F95A043E3EEA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4189E-97C8-47D4-A8C4-2C17DBF54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FF6E-B843-4CDA-AC75-F95A043E3EEA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4189E-97C8-47D4-A8C4-2C17DBF54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FF6E-B843-4CDA-AC75-F95A043E3EEA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4189E-97C8-47D4-A8C4-2C17DBF54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FF6E-B843-4CDA-AC75-F95A043E3EEA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4189E-97C8-47D4-A8C4-2C17DBF54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FF6E-B843-4CDA-AC75-F95A043E3EEA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4189E-97C8-47D4-A8C4-2C17DBF54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FF6E-B843-4CDA-AC75-F95A043E3EEA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4189E-97C8-47D4-A8C4-2C17DBF54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FF6E-B843-4CDA-AC75-F95A043E3EEA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4189E-97C8-47D4-A8C4-2C17DBF54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FF6E-B843-4CDA-AC75-F95A043E3EEA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4189E-97C8-47D4-A8C4-2C17DBF54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FF6E-B843-4CDA-AC75-F95A043E3EEA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4189E-97C8-47D4-A8C4-2C17DBF54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FF6E-B843-4CDA-AC75-F95A043E3EEA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4189E-97C8-47D4-A8C4-2C17DBF54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1FF6E-B843-4CDA-AC75-F95A043E3EEA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4189E-97C8-47D4-A8C4-2C17DBF54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1FF6E-B843-4CDA-AC75-F95A043E3EEA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4189E-97C8-47D4-A8C4-2C17DBF54F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rds.yahoo.com/_ylt=A0PDoX4nkH9Nvg4AvzGjzbkF/SIG=13ei1g528/EXP=1300234407/**http:/www.uen.org/utahlink/activities/loadimg.cgi?p=/uploads/20768_a_color_spectrum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earner.org/teacherslab/science/light/color/spectra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/>
          <a:lstStyle/>
          <a:p>
            <a:r>
              <a:rPr lang="en-US" dirty="0" smtClean="0"/>
              <a:t>The Electromagnetic Spectrum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http://rds.yahoo.com/_ylt=A0PDoS5snX9N_X0Asn2jzbkF/SIG=12hpuvif7/EXP=1300237804/**http%3a/www.xarj.net/wp-content/uploads/2008/10/pink-floyd.jpg"/>
          <p:cNvPicPr>
            <a:picLocks noChangeAspect="1" noChangeArrowheads="1"/>
          </p:cNvPicPr>
          <p:nvPr/>
        </p:nvPicPr>
        <p:blipFill>
          <a:blip r:embed="rId2" cstate="print"/>
          <a:srcRect l="1333" t="20000" b="36000"/>
          <a:stretch>
            <a:fillRect/>
          </a:stretch>
        </p:blipFill>
        <p:spPr bwMode="auto">
          <a:xfrm>
            <a:off x="1828800" y="2667000"/>
            <a:ext cx="5638800" cy="251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Emission 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Hydrogen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Helium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Carbon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098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9624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7912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b="9174"/>
          <a:stretch>
            <a:fillRect/>
          </a:stretch>
        </p:blipFill>
        <p:spPr bwMode="auto">
          <a:xfrm>
            <a:off x="0" y="533400"/>
            <a:ext cx="9144000" cy="5747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23" y="6477000"/>
            <a:ext cx="8305800" cy="566738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White </a:t>
            </a:r>
            <a:r>
              <a:rPr lang="en-US" sz="3100" dirty="0"/>
              <a:t>light contains </a:t>
            </a:r>
            <a:r>
              <a:rPr lang="en-US" sz="3100" u="sng" dirty="0" smtClean="0"/>
              <a:t>All the colors of the </a:t>
            </a:r>
            <a:r>
              <a:rPr lang="en-US" sz="3100" u="sng" dirty="0" err="1" smtClean="0"/>
              <a:t>rainbox</a:t>
            </a:r>
            <a:r>
              <a:rPr lang="en-US" sz="3100" u="sng" dirty="0" smtClean="0"/>
              <a:t> </a:t>
            </a:r>
            <a:r>
              <a:rPr lang="en-US" sz="3100" dirty="0" smtClean="0"/>
              <a:t>&amp; </a:t>
            </a:r>
            <a:r>
              <a:rPr lang="en-US" sz="3100" dirty="0"/>
              <a:t>can be separated using </a:t>
            </a:r>
            <a:r>
              <a:rPr lang="en-US" sz="3100" dirty="0" smtClean="0"/>
              <a:t>a</a:t>
            </a:r>
            <a:r>
              <a:rPr lang="en-US" sz="3100" u="sng" dirty="0"/>
              <a:t> </a:t>
            </a:r>
            <a:r>
              <a:rPr lang="en-US" sz="3100" u="sng" dirty="0" smtClean="0"/>
              <a:t>Prism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/>
              <a:t>Light’s Color Affects the </a:t>
            </a:r>
            <a:r>
              <a:rPr lang="en-US" sz="3100" dirty="0" smtClean="0"/>
              <a:t>Amount of </a:t>
            </a:r>
            <a:r>
              <a:rPr lang="en-US" sz="3100" u="sng" dirty="0" smtClean="0"/>
              <a:t>Energy</a:t>
            </a:r>
            <a:r>
              <a:rPr lang="en-US" sz="3100" dirty="0" smtClean="0"/>
              <a:t> </a:t>
            </a:r>
            <a:r>
              <a:rPr lang="en-US" sz="3100" dirty="0"/>
              <a:t>it Has  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(</a:t>
            </a:r>
            <a:r>
              <a:rPr lang="en-US" sz="3100" dirty="0"/>
              <a:t>Which </a:t>
            </a:r>
            <a:r>
              <a:rPr lang="en-US" sz="3100" dirty="0" smtClean="0"/>
              <a:t>color has </a:t>
            </a:r>
            <a:r>
              <a:rPr lang="en-US" sz="3100" dirty="0"/>
              <a:t>the most &amp; least energy?)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2052" name="Picture 4" descr="http://www.physast.uga.edu/~rls/1020/ch6/pris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558" y="304800"/>
            <a:ext cx="8702842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cnx.org/resources/27cc09e5c05755fb702495608bf3898b/Figure_08_02_0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1981200"/>
            <a:ext cx="6470759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0961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Doppler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dirty="0" smtClean="0"/>
              <a:t>The change in the frequency of a wave that is emitted by an object in motion</a:t>
            </a:r>
            <a:endParaRPr lang="en-US" dirty="0"/>
          </a:p>
        </p:txBody>
      </p:sp>
      <p:pic>
        <p:nvPicPr>
          <p:cNvPr id="4" name="Picture 3" descr="u10l3d3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9200" y="2895600"/>
            <a:ext cx="6579313" cy="3581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Red Shift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334000" cy="4525963"/>
          </a:xfrm>
        </p:spPr>
        <p:txBody>
          <a:bodyPr/>
          <a:lstStyle/>
          <a:p>
            <a:r>
              <a:rPr lang="en-US" dirty="0" smtClean="0"/>
              <a:t>A shift in the light spectra of objects  towards the red end</a:t>
            </a:r>
          </a:p>
          <a:p>
            <a:r>
              <a:rPr lang="en-US" dirty="0" smtClean="0"/>
              <a:t>The object is moving away from the observer</a:t>
            </a:r>
            <a:endParaRPr lang="en-US" dirty="0"/>
          </a:p>
        </p:txBody>
      </p:sp>
      <p:pic>
        <p:nvPicPr>
          <p:cNvPr id="4" name="Picture 3" descr="Redshif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3856" y="762000"/>
            <a:ext cx="3060144" cy="541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Blue Shift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4876800" cy="4525963"/>
          </a:xfrm>
        </p:spPr>
        <p:txBody>
          <a:bodyPr/>
          <a:lstStyle/>
          <a:p>
            <a:r>
              <a:rPr lang="en-US" dirty="0" smtClean="0"/>
              <a:t>A shift in the light spectra of objects towards the blue </a:t>
            </a:r>
            <a:r>
              <a:rPr lang="en-US" smtClean="0"/>
              <a:t>end </a:t>
            </a:r>
            <a:endParaRPr lang="en-US"/>
          </a:p>
          <a:p>
            <a:r>
              <a:rPr lang="en-US" smtClean="0"/>
              <a:t>The </a:t>
            </a:r>
            <a:r>
              <a:rPr lang="en-US" dirty="0" smtClean="0"/>
              <a:t>object is moving closer to the observer</a:t>
            </a:r>
            <a:endParaRPr lang="en-US" dirty="0"/>
          </a:p>
        </p:txBody>
      </p:sp>
      <p:pic>
        <p:nvPicPr>
          <p:cNvPr id="4" name="Picture 3" descr="blueshift.jpg"/>
          <p:cNvPicPr>
            <a:picLocks noChangeAspect="1"/>
          </p:cNvPicPr>
          <p:nvPr/>
        </p:nvPicPr>
        <p:blipFill>
          <a:blip r:embed="rId2" cstate="print"/>
          <a:srcRect l="6044" t="5000" r="6044" b="5000"/>
          <a:stretch>
            <a:fillRect/>
          </a:stretch>
        </p:blipFill>
        <p:spPr>
          <a:xfrm>
            <a:off x="4953000" y="1676400"/>
            <a:ext cx="4191000" cy="4526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70" t="22665" b="28132"/>
          <a:stretch/>
        </p:blipFill>
        <p:spPr bwMode="auto">
          <a:xfrm>
            <a:off x="359229" y="1295400"/>
            <a:ext cx="8458199" cy="510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2133600" y="533400"/>
            <a:ext cx="49530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9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dopplerwobble_f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09800" y="0"/>
            <a:ext cx="5005840" cy="6858000"/>
          </a:xfrm>
        </p:spPr>
      </p:pic>
      <p:sp>
        <p:nvSpPr>
          <p:cNvPr id="5" name="Rectangle 4"/>
          <p:cNvSpPr/>
          <p:nvPr/>
        </p:nvSpPr>
        <p:spPr>
          <a:xfrm>
            <a:off x="2362200" y="1676400"/>
            <a:ext cx="1447800" cy="762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EM_Spectrum3-n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056503" cy="647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 of Light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dirty="0" smtClean="0"/>
              <a:t>All light travels at the same speed </a:t>
            </a:r>
          </a:p>
          <a:p>
            <a:pPr marL="514350" indent="-514350">
              <a:buAutoNum type="arabicPeriod"/>
            </a:pPr>
            <a:r>
              <a:rPr lang="en-US" dirty="0" smtClean="0"/>
              <a:t>Behaves as a particle (photon)</a:t>
            </a:r>
          </a:p>
          <a:p>
            <a:pPr marL="514350" indent="-514350">
              <a:buAutoNum type="arabicPeriod"/>
            </a:pPr>
            <a:r>
              <a:rPr lang="en-US" dirty="0" smtClean="0"/>
              <a:t>Behaves as a wave: travels through space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All Waves</a:t>
            </a:r>
          </a:p>
          <a:p>
            <a:pPr marL="514350" indent="-514350">
              <a:buAutoNum type="arabicPeriod"/>
            </a:pPr>
            <a:r>
              <a:rPr lang="en-US" dirty="0" smtClean="0"/>
              <a:t>Carry Energy</a:t>
            </a:r>
          </a:p>
          <a:p>
            <a:pPr marL="514350" indent="-514350">
              <a:buAutoNum type="arabicPeriod"/>
            </a:pPr>
            <a:r>
              <a:rPr lang="en-US" dirty="0" smtClean="0"/>
              <a:t>Travel outward from </a:t>
            </a:r>
          </a:p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he source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6019800" y="4267200"/>
            <a:ext cx="533400" cy="120134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 descr="l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05401" y="3824027"/>
            <a:ext cx="4038600" cy="3033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887" y="22704"/>
            <a:ext cx="8229600" cy="1143000"/>
          </a:xfrm>
        </p:spPr>
        <p:txBody>
          <a:bodyPr/>
          <a:lstStyle/>
          <a:p>
            <a:r>
              <a:rPr lang="en-US" dirty="0" smtClean="0"/>
              <a:t>Parts of a Wave</a:t>
            </a:r>
            <a:endParaRPr lang="en-US" dirty="0"/>
          </a:p>
        </p:txBody>
      </p:sp>
      <p:pic>
        <p:nvPicPr>
          <p:cNvPr id="1026" name="Picture 2" descr="http://www.angelfire.com/scifi/dschlott/transvere_wave2_25996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86" y="948750"/>
            <a:ext cx="8077201" cy="4433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05286" y="4739124"/>
            <a:ext cx="807720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Medium is </a:t>
            </a:r>
            <a:r>
              <a:rPr lang="en-US" sz="3200" u="sng" dirty="0" smtClean="0"/>
              <a:t>the material it is traveling through </a:t>
            </a:r>
          </a:p>
          <a:p>
            <a:r>
              <a:rPr lang="en-US" sz="3200" dirty="0" smtClean="0"/>
              <a:t>Sound can </a:t>
            </a:r>
            <a:r>
              <a:rPr lang="en-US" sz="3200" u="sng" dirty="0" smtClean="0"/>
              <a:t>go through solid, liquids, or gases</a:t>
            </a:r>
          </a:p>
          <a:p>
            <a:r>
              <a:rPr lang="en-US" sz="3200" dirty="0" smtClean="0"/>
              <a:t>Light can </a:t>
            </a:r>
            <a:r>
              <a:rPr lang="en-US" sz="3200" u="sng" dirty="0" smtClean="0"/>
              <a:t>travel through any material because it has it’s own medium, a photon of light. </a:t>
            </a:r>
            <a:endParaRPr lang="en-US" sz="3200" u="sng" dirty="0"/>
          </a:p>
        </p:txBody>
      </p:sp>
    </p:spTree>
    <p:extLst>
      <p:ext uri="{BB962C8B-B14F-4D97-AF65-F5344CB8AC3E}">
        <p14:creationId xmlns:p14="http://schemas.microsoft.com/office/powerpoint/2010/main" val="81081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Wavelength and Frequency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Wavelength</a:t>
            </a:r>
            <a:r>
              <a:rPr lang="en-US" dirty="0" smtClean="0"/>
              <a:t>: The </a:t>
            </a:r>
            <a:r>
              <a:rPr lang="en-US" dirty="0" smtClean="0"/>
              <a:t>distance </a:t>
            </a:r>
            <a:r>
              <a:rPr lang="en-US" dirty="0" smtClean="0"/>
              <a:t>between 2 crests or 2 troughs of a wave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u="sng" dirty="0" smtClean="0"/>
              <a:t>Frequency</a:t>
            </a:r>
            <a:r>
              <a:rPr lang="en-US" dirty="0" smtClean="0"/>
              <a:t>: The number of wavelengths that pass a certain point in one second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2743200"/>
            <a:ext cx="9144000" cy="2171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Wavelength(</a:t>
            </a:r>
            <a:r>
              <a:rPr lang="el-GR" dirty="0" smtClean="0"/>
              <a:t>λ</a:t>
            </a:r>
            <a:r>
              <a:rPr lang="en-US" dirty="0" smtClean="0"/>
              <a:t>) and Frequency (ƒ)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the wavelength increases (gets longer), the frequency decreases (gets shorter)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higher the frequency, the more energy the light wave has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2743200"/>
            <a:ext cx="9144000" cy="2171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Wavelength (</a:t>
            </a:r>
            <a:r>
              <a:rPr lang="el-GR" dirty="0" smtClean="0"/>
              <a:t>λ</a:t>
            </a:r>
            <a:r>
              <a:rPr lang="en-US" dirty="0" smtClean="0"/>
              <a:t>) and Frequency (</a:t>
            </a:r>
            <a:r>
              <a:rPr lang="en-US" i="1" dirty="0" smtClean="0"/>
              <a:t>f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4" name="Content Placeholder 3" descr="EM_Spectrum3-ne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1296604"/>
            <a:ext cx="7776254" cy="556139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Wavelength (</a:t>
            </a:r>
            <a:r>
              <a:rPr lang="el-GR" dirty="0" smtClean="0"/>
              <a:t>λ</a:t>
            </a:r>
            <a:r>
              <a:rPr lang="en-US" dirty="0" smtClean="0"/>
              <a:t>) and Frequency (</a:t>
            </a:r>
            <a:r>
              <a:rPr lang="en-US" i="1" dirty="0" smtClean="0"/>
              <a:t>f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Longest wavelength?</a:t>
            </a:r>
          </a:p>
          <a:p>
            <a:pPr lvl="1"/>
            <a:r>
              <a:rPr lang="en-US" dirty="0" smtClean="0"/>
              <a:t>Radio Waves</a:t>
            </a:r>
          </a:p>
          <a:p>
            <a:r>
              <a:rPr lang="en-US" dirty="0" smtClean="0"/>
              <a:t>Shortest wavelength? </a:t>
            </a:r>
          </a:p>
          <a:p>
            <a:pPr lvl="1"/>
            <a:r>
              <a:rPr lang="en-US" dirty="0" smtClean="0"/>
              <a:t>Gamma Rays</a:t>
            </a:r>
          </a:p>
          <a:p>
            <a:r>
              <a:rPr lang="en-US" dirty="0" smtClean="0"/>
              <a:t>Lowest frequency?</a:t>
            </a:r>
          </a:p>
          <a:p>
            <a:pPr lvl="1"/>
            <a:r>
              <a:rPr lang="en-US" dirty="0" smtClean="0"/>
              <a:t>Radio Waves</a:t>
            </a:r>
          </a:p>
          <a:p>
            <a:r>
              <a:rPr lang="en-US" dirty="0" smtClean="0"/>
              <a:t>Highest frequency?</a:t>
            </a:r>
          </a:p>
          <a:p>
            <a:pPr lvl="1"/>
            <a:r>
              <a:rPr lang="en-US" dirty="0" smtClean="0"/>
              <a:t>Gamma Rays</a:t>
            </a:r>
          </a:p>
          <a:p>
            <a:r>
              <a:rPr lang="en-US" dirty="0" smtClean="0"/>
              <a:t>As the frequency of light increases, the wavelength decreases</a:t>
            </a:r>
            <a:endParaRPr lang="en-US" dirty="0"/>
          </a:p>
        </p:txBody>
      </p:sp>
      <p:pic>
        <p:nvPicPr>
          <p:cNvPr id="11266" name="Picture 2" descr="View Imag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1524000"/>
            <a:ext cx="3214116" cy="3524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Spectrograph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An instrument that separates incoming light into a spectrum based on wavelength and frequency</a:t>
            </a:r>
          </a:p>
          <a:p>
            <a:r>
              <a:rPr lang="en-US" dirty="0" smtClean="0"/>
              <a:t>Tells scientists:</a:t>
            </a:r>
          </a:p>
          <a:p>
            <a:pPr lvl="1"/>
            <a:r>
              <a:rPr lang="en-US" dirty="0" smtClean="0"/>
              <a:t>What elements it is made of</a:t>
            </a:r>
          </a:p>
          <a:p>
            <a:pPr lvl="1"/>
            <a:r>
              <a:rPr lang="en-US" dirty="0" smtClean="0"/>
              <a:t>Its temperature</a:t>
            </a:r>
          </a:p>
          <a:p>
            <a:pPr lvl="1"/>
            <a:r>
              <a:rPr lang="en-US" dirty="0" smtClean="0"/>
              <a:t>Its density </a:t>
            </a:r>
          </a:p>
          <a:p>
            <a:pPr lvl="1"/>
            <a:r>
              <a:rPr lang="en-US" dirty="0" smtClean="0"/>
              <a:t>The direction it is moving</a:t>
            </a:r>
          </a:p>
          <a:p>
            <a:pPr lvl="1"/>
            <a:r>
              <a:rPr lang="en-US" dirty="0" smtClean="0"/>
              <a:t>Its magnetic field strength</a:t>
            </a:r>
          </a:p>
          <a:p>
            <a:pPr lvl="1"/>
            <a:r>
              <a:rPr lang="en-US" dirty="0" smtClean="0"/>
              <a:t>How it has changed over time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10242" name="Picture 2" descr="http://rds.yahoo.com/_ylt=A0PDoS5snX9N_X0Asn2jzbkF/SIG=12hpuvif7/EXP=1300237804/**http%3a/www.xarj.net/wp-content/uploads/2008/10/pink-floyd.jpg"/>
          <p:cNvPicPr>
            <a:picLocks noChangeAspect="1" noChangeArrowheads="1"/>
          </p:cNvPicPr>
          <p:nvPr/>
        </p:nvPicPr>
        <p:blipFill>
          <a:blip r:embed="rId2" cstate="print"/>
          <a:srcRect l="1333" t="20000" b="36000"/>
          <a:stretch>
            <a:fillRect/>
          </a:stretch>
        </p:blipFill>
        <p:spPr bwMode="auto">
          <a:xfrm>
            <a:off x="5410200" y="0"/>
            <a:ext cx="3733800" cy="166507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38200" y="6324600"/>
            <a:ext cx="739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hlinkClick r:id="rId3"/>
              </a:rPr>
              <a:t>http://www.learner.org/teacherslab/science/light/color/spectra/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1313</TotalTime>
  <Words>304</Words>
  <Application>Microsoft Office PowerPoint</Application>
  <PresentationFormat>On-screen Show (4:3)</PresentationFormat>
  <Paragraphs>67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The Electromagnetic Spectrum</vt:lpstr>
      <vt:lpstr>PowerPoint Presentation</vt:lpstr>
      <vt:lpstr>Behavior of Light</vt:lpstr>
      <vt:lpstr>Parts of a Wave</vt:lpstr>
      <vt:lpstr>Wavelength and Frequency </vt:lpstr>
      <vt:lpstr>Wavelength(λ) and Frequency (ƒ)</vt:lpstr>
      <vt:lpstr>Wavelength (λ) and Frequency (f)</vt:lpstr>
      <vt:lpstr>Wavelength (λ) and Frequency (f)</vt:lpstr>
      <vt:lpstr>Spectrograph </vt:lpstr>
      <vt:lpstr>Emission Lines</vt:lpstr>
      <vt:lpstr>PowerPoint Presentation</vt:lpstr>
      <vt:lpstr> White light contains All the colors of the rainbox &amp; can be separated using a Prism Light’s Color Affects the Amount of Energy it Has   (Which color has the most &amp; least energy?) </vt:lpstr>
      <vt:lpstr>Doppler Effect</vt:lpstr>
      <vt:lpstr>Red Shift</vt:lpstr>
      <vt:lpstr>Blue Shift</vt:lpstr>
      <vt:lpstr>PowerPoint Presentation</vt:lpstr>
      <vt:lpstr>PowerPoint Presentation</vt:lpstr>
    </vt:vector>
  </TitlesOfParts>
  <Company>Box Elder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500001837</dc:creator>
  <cp:lastModifiedBy>Abby Jane Orgill</cp:lastModifiedBy>
  <cp:revision>107</cp:revision>
  <dcterms:created xsi:type="dcterms:W3CDTF">2011-03-14T13:17:53Z</dcterms:created>
  <dcterms:modified xsi:type="dcterms:W3CDTF">2015-03-11T15:46:53Z</dcterms:modified>
</cp:coreProperties>
</file>