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3"/>
  </p:handoutMasterIdLst>
  <p:sldIdLst>
    <p:sldId id="256" r:id="rId2"/>
    <p:sldId id="258" r:id="rId3"/>
    <p:sldId id="259" r:id="rId4"/>
    <p:sldId id="330" r:id="rId5"/>
    <p:sldId id="257" r:id="rId6"/>
    <p:sldId id="301" r:id="rId7"/>
    <p:sldId id="297" r:id="rId8"/>
    <p:sldId id="298" r:id="rId9"/>
    <p:sldId id="299" r:id="rId10"/>
    <p:sldId id="300" r:id="rId11"/>
    <p:sldId id="302" r:id="rId12"/>
    <p:sldId id="303" r:id="rId13"/>
    <p:sldId id="317" r:id="rId14"/>
    <p:sldId id="260" r:id="rId15"/>
    <p:sldId id="261" r:id="rId16"/>
    <p:sldId id="262" r:id="rId17"/>
    <p:sldId id="296" r:id="rId18"/>
    <p:sldId id="263" r:id="rId19"/>
    <p:sldId id="264" r:id="rId20"/>
    <p:sldId id="265" r:id="rId21"/>
    <p:sldId id="266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>
      <p:cViewPr varScale="1">
        <p:scale>
          <a:sx n="92" d="100"/>
          <a:sy n="9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61AE8C50-C2F7-4655-ACCD-7FA9CB54E53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E0F55414-A00A-4954-998B-B3446332C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D4A292-AA36-475A-B83A-D59C3E85284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469D43-64AA-48AA-9700-2417A5661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9/94/Opportunity_Lander_Petals_PIA0484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en/6/6e/Spirit_rover_track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classroom.com/class/circles/Lesson-3/Newton-s-Law-of-Universal-Gravit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voyager.jpl.nasa.gov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Astronomy Technology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0"/>
            <a:ext cx="3771900" cy="48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8444" t="15855" r="55000" b="17678"/>
          <a:stretch>
            <a:fillRect/>
          </a:stretch>
        </p:blipFill>
        <p:spPr bwMode="auto">
          <a:xfrm>
            <a:off x="0" y="0"/>
            <a:ext cx="4572000" cy="492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971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1975-1976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67746"/>
            <a:ext cx="3505200" cy="289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9900"/>
            <a:ext cx="4876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650" y="0"/>
            <a:ext cx="3562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295400"/>
            <a:ext cx="3810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and Opportunity: 2003</a:t>
            </a:r>
            <a:endParaRPr lang="en-US" dirty="0"/>
          </a:p>
        </p:txBody>
      </p:sp>
      <p:pic>
        <p:nvPicPr>
          <p:cNvPr id="21506" name="Picture 2" descr="File:Opportunity Lander Petals PIA048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32358"/>
            <a:ext cx="4953000" cy="3225642"/>
          </a:xfrm>
          <a:prstGeom prst="rect">
            <a:avLst/>
          </a:prstGeom>
          <a:noFill/>
        </p:spPr>
      </p:pic>
      <p:pic>
        <p:nvPicPr>
          <p:cNvPr id="5" name="Content Placeholder 4" descr="http://rds.yahoo.com/_ylt=A2KJkK02aH9NqzwAUk.jzbkF/SIG=13cu045n3/EXP=1300224182/**http%3a/marsrover.nasa.gov/gallery/press/spirit/20040818a/01-SSS-01-Mosaic-A223R1_br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295400"/>
            <a:ext cx="6858000" cy="2614270"/>
          </a:xfrm>
          <a:prstGeom prst="rect">
            <a:avLst/>
          </a:prstGeom>
          <a:noFill/>
        </p:spPr>
      </p:pic>
      <p:pic>
        <p:nvPicPr>
          <p:cNvPr id="21508" name="Picture 4" descr="http://rds.yahoo.com/_ylt=A2KJkIVlaH9Nu3EAsBijzbkF/SIG=14ir8g31l/EXP=1300224229/**http%3a/channel.nationalgeographic.com/staticfiles/NGC/StaticFiles/Images/Show/39xx/396x/3963_five_years_on_mars-4_10240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599088"/>
            <a:ext cx="4343400" cy="325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File:Spirit rover trac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749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Geocentric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4525963"/>
          </a:xfrm>
        </p:spPr>
        <p:txBody>
          <a:bodyPr/>
          <a:lstStyle/>
          <a:p>
            <a:r>
              <a:rPr lang="en-US" dirty="0" smtClean="0"/>
              <a:t>Geocentric Model:</a:t>
            </a:r>
          </a:p>
          <a:p>
            <a:pPr lvl="1"/>
            <a:r>
              <a:rPr lang="en-US" dirty="0" smtClean="0"/>
              <a:t>Belief that the Earth is the center of the solar system</a:t>
            </a:r>
          </a:p>
          <a:p>
            <a:r>
              <a:rPr lang="en-US" dirty="0" smtClean="0"/>
              <a:t>(Early civilizations)</a:t>
            </a:r>
          </a:p>
          <a:p>
            <a:endParaRPr lang="en-US" dirty="0"/>
          </a:p>
        </p:txBody>
      </p:sp>
      <p:pic>
        <p:nvPicPr>
          <p:cNvPr id="5" name="Content Placeholder 5" descr="ptolemiac-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8480" y="3657600"/>
            <a:ext cx="382552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INE_UP_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7952509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Heliocentric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Belief that the sun is the center of solar system</a:t>
            </a:r>
          </a:p>
          <a:p>
            <a:pPr lvl="1"/>
            <a:r>
              <a:rPr lang="en-US" sz="3200" dirty="0" smtClean="0"/>
              <a:t>(Current belief)</a:t>
            </a:r>
            <a:endParaRPr lang="en-US" sz="3200" dirty="0"/>
          </a:p>
        </p:txBody>
      </p:sp>
      <p:pic>
        <p:nvPicPr>
          <p:cNvPr id="5" name="Picture 4" descr="solarsystem-art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528568"/>
            <a:ext cx="4419600" cy="3329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9"/>
            <a:ext cx="9144000" cy="637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Island Universe Hypothesis: 1755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Milky Way galaxy is just one of many galaxies in an enormous universe</a:t>
            </a:r>
          </a:p>
          <a:p>
            <a:pPr lvl="1"/>
            <a:r>
              <a:rPr lang="en-US" dirty="0" smtClean="0"/>
              <a:t>Most scientists agree </a:t>
            </a:r>
          </a:p>
        </p:txBody>
      </p:sp>
      <p:pic>
        <p:nvPicPr>
          <p:cNvPr id="4" name="Picture 3" descr="2_suns_galaxies_UFO_video_cl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545" y="3505200"/>
            <a:ext cx="4748569" cy="330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Nebulae Hypothesis 1796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Milky Way </a:t>
            </a:r>
            <a:r>
              <a:rPr lang="en-US" sz="3600" b="1" dirty="0" smtClean="0"/>
              <a:t>IS</a:t>
            </a:r>
            <a:r>
              <a:rPr lang="en-US" sz="3600" dirty="0" smtClean="0"/>
              <a:t> the universe</a:t>
            </a:r>
          </a:p>
          <a:p>
            <a:pPr lvl="1"/>
            <a:r>
              <a:rPr lang="en-US" sz="3200" dirty="0" smtClean="0"/>
              <a:t>There are no other galaxies because the universe is not that large</a:t>
            </a:r>
          </a:p>
          <a:p>
            <a:endParaRPr lang="en-US" dirty="0"/>
          </a:p>
        </p:txBody>
      </p:sp>
      <p:pic>
        <p:nvPicPr>
          <p:cNvPr id="6" name="Picture 5" descr="m51whirlpool-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05200"/>
            <a:ext cx="4191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the 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Star gazing</a:t>
            </a:r>
          </a:p>
          <a:p>
            <a:pPr lvl="1"/>
            <a:r>
              <a:rPr lang="en-US" dirty="0" smtClean="0"/>
              <a:t>Keeping records</a:t>
            </a:r>
          </a:p>
          <a:p>
            <a:pPr lvl="1"/>
            <a:r>
              <a:rPr lang="en-US" dirty="0" smtClean="0"/>
              <a:t>Telescopes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stronomy-and-astrophys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2527" y="0"/>
            <a:ext cx="2651473" cy="2819400"/>
          </a:xfrm>
          <a:prstGeom prst="rect">
            <a:avLst/>
          </a:prstGeom>
        </p:spPr>
      </p:pic>
      <p:pic>
        <p:nvPicPr>
          <p:cNvPr id="6" name="Picture 5" descr="APOD-Astronomy-Picture-of-the-Day_1.png"/>
          <p:cNvPicPr>
            <a:picLocks noChangeAspect="1"/>
          </p:cNvPicPr>
          <p:nvPr/>
        </p:nvPicPr>
        <p:blipFill>
          <a:blip r:embed="rId3" cstate="print"/>
          <a:srcRect l="8919" t="9712" r="6757" b="6835"/>
          <a:stretch>
            <a:fillRect/>
          </a:stretch>
        </p:blipFill>
        <p:spPr>
          <a:xfrm>
            <a:off x="3810000" y="1295400"/>
            <a:ext cx="3581400" cy="2663092"/>
          </a:xfrm>
          <a:prstGeom prst="rect">
            <a:avLst/>
          </a:prstGeom>
        </p:spPr>
      </p:pic>
      <p:pic>
        <p:nvPicPr>
          <p:cNvPr id="8" name="Picture 7" descr="HawkingFacts_main_1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8439" y="3962400"/>
            <a:ext cx="5115561" cy="2895600"/>
          </a:xfrm>
          <a:prstGeom prst="rect">
            <a:avLst/>
          </a:prstGeom>
        </p:spPr>
      </p:pic>
      <p:pic>
        <p:nvPicPr>
          <p:cNvPr id="9" name="Picture 8" descr="w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772" y="3733800"/>
            <a:ext cx="3625028" cy="312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Steady State Theory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universe neither expanding nor contracting</a:t>
            </a:r>
          </a:p>
          <a:p>
            <a:r>
              <a:rPr lang="en-US" sz="3200" dirty="0" smtClean="0"/>
              <a:t>Einstein: there is a counter-balancing force that keeps gravity from collapsing the universe in on itself</a:t>
            </a:r>
            <a:endParaRPr lang="en-US" sz="3200" dirty="0"/>
          </a:p>
        </p:txBody>
      </p:sp>
      <p:pic>
        <p:nvPicPr>
          <p:cNvPr id="4" name="Picture 3" descr="darkenergy_einstein_albert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07" y="4514850"/>
            <a:ext cx="2324100" cy="2324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6" y="1219200"/>
            <a:ext cx="2709757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Expanding Universe Theory: 1925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universe is continually moving outward from a single point of origin</a:t>
            </a:r>
          </a:p>
        </p:txBody>
      </p:sp>
      <p:pic>
        <p:nvPicPr>
          <p:cNvPr id="4" name="Picture 3" descr="astr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95600"/>
            <a:ext cx="6105993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13.8 billion years ago, the universe was very dense and hot; since then it has expanded and continues to expand becoming less dense and cooler</a:t>
            </a:r>
          </a:p>
        </p:txBody>
      </p:sp>
      <p:pic>
        <p:nvPicPr>
          <p:cNvPr id="4" name="Picture 3" descr="Universe_expan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7526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.jpg"/>
          <p:cNvPicPr>
            <a:picLocks noChangeAspect="1"/>
          </p:cNvPicPr>
          <p:nvPr/>
        </p:nvPicPr>
        <p:blipFill>
          <a:blip r:embed="rId2" cstate="print"/>
          <a:srcRect l="2257" r="2257" b="1878"/>
          <a:stretch>
            <a:fillRect/>
          </a:stretch>
        </p:blipFill>
        <p:spPr>
          <a:xfrm>
            <a:off x="1219200" y="0"/>
            <a:ext cx="7218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the big bang theory to be true…</a:t>
            </a:r>
          </a:p>
          <a:p>
            <a:r>
              <a:rPr lang="en-US" dirty="0" smtClean="0"/>
              <a:t>1. The universal laws of physics must hold true throughout the entire universe</a:t>
            </a:r>
          </a:p>
          <a:p>
            <a:r>
              <a:rPr lang="en-US" dirty="0" smtClean="0"/>
              <a:t>2. The small part of the universe which we can observe must be a good sample of what is happening everywhere  in the universe</a:t>
            </a:r>
            <a:endParaRPr lang="en-US" dirty="0"/>
          </a:p>
        </p:txBody>
      </p:sp>
      <p:pic>
        <p:nvPicPr>
          <p:cNvPr id="4" name="Picture 3" descr="bigb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1" y="1905000"/>
            <a:ext cx="3733800" cy="336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Abundance of light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6101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ratio of hydrogen to helium throughout the universe is constant</a:t>
            </a:r>
          </a:p>
          <a:p>
            <a:r>
              <a:rPr lang="en-US" dirty="0" smtClean="0"/>
              <a:t>Scientists can estimate how long it has taken to make heavier elements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1781175"/>
            <a:ext cx="40767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Background Microwave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1964: </a:t>
            </a:r>
            <a:r>
              <a:rPr lang="en-US" dirty="0" err="1" smtClean="0"/>
              <a:t>Penzia</a:t>
            </a:r>
            <a:r>
              <a:rPr lang="en-US" dirty="0" smtClean="0"/>
              <a:t> and Wilson</a:t>
            </a:r>
          </a:p>
          <a:p>
            <a:r>
              <a:rPr lang="en-US" dirty="0" smtClean="0"/>
              <a:t>There is background radiation left over from the Big Bang</a:t>
            </a:r>
          </a:p>
        </p:txBody>
      </p:sp>
      <p:pic>
        <p:nvPicPr>
          <p:cNvPr id="5" name="Picture 4" descr="Satellite-Captures-Afterglow-of-Big-B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487" y="3962400"/>
            <a:ext cx="4234513" cy="2895600"/>
          </a:xfrm>
          <a:prstGeom prst="rect">
            <a:avLst/>
          </a:prstGeom>
        </p:spPr>
      </p:pic>
      <p:pic>
        <p:nvPicPr>
          <p:cNvPr id="6" name="Picture 5" descr="99004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0095" y="1295400"/>
            <a:ext cx="315390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angNo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452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Evolution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Scientist observe stars in all different stages so they can calculate how old the stars are</a:t>
            </a:r>
          </a:p>
          <a:p>
            <a:r>
              <a:rPr lang="en-US" dirty="0" smtClean="0"/>
              <a:t>Oldest stars are white dwarfs: 10 billion years old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2590799"/>
            <a:ext cx="4245429" cy="424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Hubble’s Red Shift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If a distant object is moving away, its light will shift towards the red end of the light spectrum</a:t>
            </a:r>
            <a:endParaRPr lang="en-US" dirty="0"/>
          </a:p>
        </p:txBody>
      </p:sp>
      <p:pic>
        <p:nvPicPr>
          <p:cNvPr id="5" name="Picture 4" descr="dopplerwobble_f.jpg"/>
          <p:cNvPicPr>
            <a:picLocks noChangeAspect="1"/>
          </p:cNvPicPr>
          <p:nvPr/>
        </p:nvPicPr>
        <p:blipFill>
          <a:blip r:embed="rId2" cstate="print"/>
          <a:srcRect l="2000" t="54015"/>
          <a:stretch>
            <a:fillRect/>
          </a:stretch>
        </p:blipFill>
        <p:spPr>
          <a:xfrm>
            <a:off x="1981200" y="3091544"/>
            <a:ext cx="5858932" cy="376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Physics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Laws of Nature</a:t>
            </a:r>
          </a:p>
          <a:p>
            <a:pPr lvl="1"/>
            <a:r>
              <a:rPr lang="en-US" dirty="0" smtClean="0"/>
              <a:t>Newton</a:t>
            </a:r>
          </a:p>
          <a:p>
            <a:pPr lvl="2"/>
            <a:r>
              <a:rPr lang="en-US" dirty="0" smtClean="0"/>
              <a:t>Laws of Motion</a:t>
            </a:r>
          </a:p>
          <a:p>
            <a:pPr lvl="2"/>
            <a:r>
              <a:rPr lang="en-US" dirty="0" smtClean="0"/>
              <a:t>Law of Gravity</a:t>
            </a:r>
          </a:p>
          <a:p>
            <a:pPr lvl="1"/>
            <a:r>
              <a:rPr lang="en-US" dirty="0" smtClean="0"/>
              <a:t>Kepler</a:t>
            </a:r>
          </a:p>
          <a:p>
            <a:pPr lvl="2"/>
            <a:r>
              <a:rPr lang="en-US" dirty="0" smtClean="0"/>
              <a:t>Laws of Planetary </a:t>
            </a:r>
          </a:p>
          <a:p>
            <a:pPr lvl="2">
              <a:buNone/>
            </a:pPr>
            <a:r>
              <a:rPr lang="en-US" dirty="0" smtClean="0"/>
              <a:t>	Motion</a:t>
            </a:r>
          </a:p>
        </p:txBody>
      </p:sp>
      <p:pic>
        <p:nvPicPr>
          <p:cNvPr id="9" name="Picture 8" descr="800px-Solar_s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31" y="3048000"/>
            <a:ext cx="4814869" cy="302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Big Rip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The universe is expanding faster and faster and someday it will be going so fast it will rip itself apart</a:t>
            </a:r>
            <a:endParaRPr lang="en-US" dirty="0"/>
          </a:p>
        </p:txBody>
      </p:sp>
      <p:pic>
        <p:nvPicPr>
          <p:cNvPr id="4" name="Picture 3" descr="HawkingFacts_main_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352800"/>
            <a:ext cx="619252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Crunch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Someday the universe will reach a maximum size and it will turn around and </a:t>
            </a:r>
            <a:r>
              <a:rPr lang="en-US" smtClean="0"/>
              <a:t>start collapsing</a:t>
            </a:r>
            <a:endParaRPr lang="en-US" dirty="0" smtClean="0"/>
          </a:p>
          <a:p>
            <a:pPr lvl="1"/>
            <a:r>
              <a:rPr lang="en-US" dirty="0" smtClean="0"/>
              <a:t>Might produce another “Big Bang” expansion</a:t>
            </a:r>
          </a:p>
        </p:txBody>
      </p:sp>
      <p:pic>
        <p:nvPicPr>
          <p:cNvPr id="4" name="Picture 3" descr="2_suns_galaxies_UFO_video_cl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7741" y="2590800"/>
            <a:ext cx="3776259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Gravitation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err="1" smtClean="0"/>
              <a:t>F</a:t>
            </a:r>
            <a:r>
              <a:rPr lang="en-US" sz="2800" baseline="-25000" dirty="0" err="1" smtClean="0"/>
              <a:t>gravity</a:t>
            </a:r>
            <a:r>
              <a:rPr lang="en-US" dirty="0" smtClean="0"/>
              <a:t> is proportional m</a:t>
            </a:r>
            <a:r>
              <a:rPr lang="en-US" baseline="-25000" dirty="0" smtClean="0"/>
              <a:t>1</a:t>
            </a:r>
            <a:r>
              <a:rPr lang="en-US" dirty="0" smtClean="0"/>
              <a:t> * m</a:t>
            </a:r>
            <a:r>
              <a:rPr lang="en-US" baseline="-25000" dirty="0" smtClean="0"/>
              <a:t>2</a:t>
            </a:r>
            <a:r>
              <a:rPr lang="en-US" dirty="0" smtClean="0"/>
              <a:t> / d</a:t>
            </a:r>
            <a:endParaRPr lang="en-US" sz="2800" dirty="0" smtClean="0"/>
          </a:p>
          <a:p>
            <a:pPr marL="118872" indent="0">
              <a:buNone/>
            </a:pPr>
            <a:endParaRPr lang="en-US" sz="2800" dirty="0"/>
          </a:p>
          <a:p>
            <a:pPr marL="118872" indent="0">
              <a:buNone/>
            </a:pPr>
            <a:r>
              <a:rPr lang="en-US" sz="2800" dirty="0" smtClean="0"/>
              <a:t>Where F is the gravitational force between two planets</a:t>
            </a:r>
          </a:p>
          <a:p>
            <a:pPr marL="118872" indent="0">
              <a:buNone/>
            </a:pPr>
            <a:r>
              <a:rPr lang="en-US" sz="2800" dirty="0" smtClean="0"/>
              <a:t>M1 is the mass of the first planet</a:t>
            </a:r>
          </a:p>
          <a:p>
            <a:pPr marL="118872" indent="0">
              <a:buNone/>
            </a:pPr>
            <a:r>
              <a:rPr lang="en-US" sz="2800" dirty="0" smtClean="0"/>
              <a:t>M2 is the mass of the second planet</a:t>
            </a:r>
          </a:p>
          <a:p>
            <a:pPr marL="118872" indent="0">
              <a:buNone/>
            </a:pPr>
            <a:r>
              <a:rPr lang="en-US" sz="2800" dirty="0" smtClean="0"/>
              <a:t>D is the distance between them.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www.physicsclassroom.com/class/circles/Lesson-3/Newton-s-Law-of-Universal-Gravitation</a:t>
            </a:r>
            <a:endParaRPr lang="en-US" sz="2000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3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</a:t>
            </a:r>
          </a:p>
          <a:p>
            <a:pPr lvl="1"/>
            <a:r>
              <a:rPr lang="en-US" dirty="0" smtClean="0"/>
              <a:t>Spectroscopes (tell element given off)_</a:t>
            </a:r>
          </a:p>
          <a:p>
            <a:pPr lvl="1"/>
            <a:r>
              <a:rPr lang="en-US" dirty="0" smtClean="0"/>
              <a:t>Space flights</a:t>
            </a:r>
          </a:p>
          <a:p>
            <a:pPr lvl="1"/>
            <a:r>
              <a:rPr lang="en-US" dirty="0" smtClean="0"/>
              <a:t>Hubble telescope</a:t>
            </a:r>
          </a:p>
          <a:p>
            <a:pPr lvl="1"/>
            <a:r>
              <a:rPr lang="en-US" dirty="0" smtClean="0"/>
              <a:t>Kepler telescope</a:t>
            </a:r>
          </a:p>
          <a:p>
            <a:pPr lvl="1"/>
            <a:r>
              <a:rPr lang="en-US" dirty="0" smtClean="0"/>
              <a:t>International Space Station</a:t>
            </a:r>
          </a:p>
          <a:p>
            <a:pPr lvl="1"/>
            <a:r>
              <a:rPr lang="en-US" dirty="0" smtClean="0"/>
              <a:t>Robotic Spacecraft Missions</a:t>
            </a:r>
          </a:p>
          <a:p>
            <a:pPr lvl="1"/>
            <a:r>
              <a:rPr lang="en-US" dirty="0" smtClean="0"/>
              <a:t>Probes </a:t>
            </a:r>
          </a:p>
          <a:p>
            <a:endParaRPr lang="en-US" dirty="0"/>
          </a:p>
        </p:txBody>
      </p:sp>
      <p:pic>
        <p:nvPicPr>
          <p:cNvPr id="4" name="Picture 3" descr="506863main_pia12808-466.jpg"/>
          <p:cNvPicPr>
            <a:picLocks noChangeAspect="1"/>
          </p:cNvPicPr>
          <p:nvPr/>
        </p:nvPicPr>
        <p:blipFill>
          <a:blip r:embed="rId2" cstate="print"/>
          <a:srcRect l="20748" r="22020" b="2204"/>
          <a:stretch>
            <a:fillRect/>
          </a:stretch>
        </p:blipFill>
        <p:spPr>
          <a:xfrm>
            <a:off x="5943600" y="3947600"/>
            <a:ext cx="3200400" cy="2910400"/>
          </a:xfrm>
          <a:prstGeom prst="rect">
            <a:avLst/>
          </a:prstGeom>
        </p:spPr>
      </p:pic>
      <p:pic>
        <p:nvPicPr>
          <p:cNvPr id="6" name="Picture 5" descr="494040main_discovery_466.jpg"/>
          <p:cNvPicPr>
            <a:picLocks noChangeAspect="1"/>
          </p:cNvPicPr>
          <p:nvPr/>
        </p:nvPicPr>
        <p:blipFill>
          <a:blip r:embed="rId3" cstate="print"/>
          <a:srcRect l="24213" r="31162" b="621"/>
          <a:stretch>
            <a:fillRect/>
          </a:stretch>
        </p:blipFill>
        <p:spPr>
          <a:xfrm>
            <a:off x="6803231" y="-31044"/>
            <a:ext cx="2340769" cy="2774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Mariner 9 1971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00400"/>
            <a:ext cx="44990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Mariner 10 1973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891" y="32657"/>
            <a:ext cx="4149452" cy="36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3276600"/>
            <a:ext cx="5029200" cy="280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r="38286"/>
          <a:stretch>
            <a:fillRect/>
          </a:stretch>
        </p:blipFill>
        <p:spPr bwMode="auto">
          <a:xfrm>
            <a:off x="0" y="2133600"/>
            <a:ext cx="4114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6096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1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Voyager 1 &amp; 2 1977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http://voyager.jpl.nasa.gov/index.html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25333"/>
          <a:stretch>
            <a:fillRect/>
          </a:stretch>
        </p:blipFill>
        <p:spPr bwMode="auto">
          <a:xfrm>
            <a:off x="4876800" y="2571750"/>
            <a:ext cx="4267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425929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2011</TotalTime>
  <Words>481</Words>
  <Application>Microsoft Office PowerPoint</Application>
  <PresentationFormat>On-screen Show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Astronomy Technology </vt:lpstr>
      <vt:lpstr>Studying the Sky</vt:lpstr>
      <vt:lpstr>Laws of Physics</vt:lpstr>
      <vt:lpstr>Universal Gravitation </vt:lpstr>
      <vt:lpstr>Technology</vt:lpstr>
      <vt:lpstr>Mariner 9 1971</vt:lpstr>
      <vt:lpstr>Mariner 10 1973 </vt:lpstr>
      <vt:lpstr>PowerPoint Presentation</vt:lpstr>
      <vt:lpstr>Voyager 1 &amp; 2 1977</vt:lpstr>
      <vt:lpstr>PowerPoint Presentation</vt:lpstr>
      <vt:lpstr>Viking 1975-1976</vt:lpstr>
      <vt:lpstr>Spirit and Opportunity: 2003</vt:lpstr>
      <vt:lpstr>PowerPoint Presentation</vt:lpstr>
      <vt:lpstr>Geocentric Model</vt:lpstr>
      <vt:lpstr>PowerPoint Presentation</vt:lpstr>
      <vt:lpstr>Heliocentric Model</vt:lpstr>
      <vt:lpstr>PowerPoint Presentation</vt:lpstr>
      <vt:lpstr>Island Universe Hypothesis: 1755</vt:lpstr>
      <vt:lpstr>Nebulae Hypothesis 1796</vt:lpstr>
      <vt:lpstr>Steady State Theory 1917</vt:lpstr>
      <vt:lpstr>Expanding Universe Theory: 1925</vt:lpstr>
      <vt:lpstr>Big Bang Theory</vt:lpstr>
      <vt:lpstr>PowerPoint Presentation</vt:lpstr>
      <vt:lpstr>Big Bang Theory</vt:lpstr>
      <vt:lpstr>1. Abundance of light elements</vt:lpstr>
      <vt:lpstr>2. Background Microwave Radiation</vt:lpstr>
      <vt:lpstr>PowerPoint Presentation</vt:lpstr>
      <vt:lpstr>3. The Evolution of Stars</vt:lpstr>
      <vt:lpstr>4. Hubble’s Red Shift of Light</vt:lpstr>
      <vt:lpstr>The Big Rip Theory</vt:lpstr>
      <vt:lpstr>The Big Crunch Theory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Throughout History</dc:title>
  <dc:creator>Ape</dc:creator>
  <cp:lastModifiedBy>Abby Jane Orgill</cp:lastModifiedBy>
  <cp:revision>200</cp:revision>
  <dcterms:created xsi:type="dcterms:W3CDTF">2011-03-07T02:26:38Z</dcterms:created>
  <dcterms:modified xsi:type="dcterms:W3CDTF">2015-03-10T13:42:29Z</dcterms:modified>
</cp:coreProperties>
</file>