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9"/>
  </p:handoutMasterIdLst>
  <p:sldIdLst>
    <p:sldId id="256" r:id="rId2"/>
    <p:sldId id="257" r:id="rId3"/>
    <p:sldId id="290" r:id="rId4"/>
    <p:sldId id="265" r:id="rId5"/>
    <p:sldId id="266" r:id="rId6"/>
    <p:sldId id="259" r:id="rId7"/>
    <p:sldId id="260" r:id="rId8"/>
    <p:sldId id="262" r:id="rId9"/>
    <p:sldId id="264" r:id="rId10"/>
    <p:sldId id="269" r:id="rId11"/>
    <p:sldId id="288" r:id="rId12"/>
    <p:sldId id="270" r:id="rId13"/>
    <p:sldId id="291" r:id="rId14"/>
    <p:sldId id="292" r:id="rId15"/>
    <p:sldId id="295" r:id="rId16"/>
    <p:sldId id="296" r:id="rId17"/>
    <p:sldId id="297" r:id="rId1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075" cy="46513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6" y="0"/>
            <a:ext cx="3013075" cy="46513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5AE6A219-604E-4C40-9904-313325D8B9F0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13075" cy="46513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6" y="8842376"/>
            <a:ext cx="3013075" cy="46513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759C8E5A-86B6-412B-98BF-5AA7CFEBA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244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762A-18A0-4BF1-B655-EC265717AAD4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C15D-21A1-4BAC-B61E-F6902E38F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Geology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036335"/>
            <a:ext cx="5662652" cy="4821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6019800" cy="52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Determining the Relative Age of Rock Layers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Layers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7239000" cy="445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Rock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endParaRPr lang="en-US" dirty="0" smtClean="0"/>
          </a:p>
          <a:p>
            <a:r>
              <a:rPr lang="en-US" dirty="0"/>
              <a:t>F</a:t>
            </a:r>
            <a:endParaRPr lang="en-US" dirty="0" smtClean="0"/>
          </a:p>
          <a:p>
            <a:r>
              <a:rPr lang="en-US" dirty="0"/>
              <a:t>H</a:t>
            </a:r>
            <a:endParaRPr lang="en-US" dirty="0" smtClean="0"/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E</a:t>
            </a:r>
            <a:endParaRPr lang="en-US" dirty="0"/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D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710675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ells you which rock layer is older and younger but does not tell you the actual age of the rock in years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37147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96"/>
          <a:stretch/>
        </p:blipFill>
        <p:spPr bwMode="auto">
          <a:xfrm>
            <a:off x="1447800" y="3259906"/>
            <a:ext cx="2743200" cy="343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44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Absolute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The numeric age of rock formations in years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"/>
            <a:ext cx="49744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27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Radiometric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Uses the decay of radioactive elements to measure the absolute age of rocks and fossils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63588"/>
            <a:ext cx="3657600" cy="391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32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24171" cy="4525963"/>
          </a:xfrm>
        </p:spPr>
        <p:txBody>
          <a:bodyPr/>
          <a:lstStyle/>
          <a:p>
            <a:r>
              <a:rPr lang="en-US" dirty="0" smtClean="0"/>
              <a:t>The time it takes for an isotope to decay by half</a:t>
            </a:r>
          </a:p>
          <a:p>
            <a:pPr lvl="1"/>
            <a:r>
              <a:rPr lang="en-US" dirty="0" smtClean="0"/>
              <a:t>Different for every element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371" y="-6031"/>
            <a:ext cx="3462629" cy="259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371" y="2492573"/>
            <a:ext cx="3462629" cy="43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97907"/>
            <a:ext cx="5681371" cy="355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49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Radioactive 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54563"/>
          </a:xfrm>
        </p:spPr>
        <p:txBody>
          <a:bodyPr/>
          <a:lstStyle/>
          <a:p>
            <a:r>
              <a:rPr lang="en-US" dirty="0" smtClean="0"/>
              <a:t>The accuracy of radioactive dating depends on the type of isotope used</a:t>
            </a:r>
          </a:p>
          <a:p>
            <a:pPr lvl="1"/>
            <a:r>
              <a:rPr lang="en-US" smtClean="0"/>
              <a:t>Uranium </a:t>
            </a:r>
            <a:r>
              <a:rPr lang="en-US" dirty="0" smtClean="0"/>
              <a:t>238: half-life of 4.5 billion years</a:t>
            </a:r>
          </a:p>
          <a:p>
            <a:pPr lvl="1"/>
            <a:r>
              <a:rPr lang="en-US" dirty="0" smtClean="0"/>
              <a:t>Potassium 40: half-life of 1.25 billion years</a:t>
            </a:r>
          </a:p>
          <a:p>
            <a:pPr lvl="1"/>
            <a:r>
              <a:rPr lang="en-US" dirty="0" smtClean="0"/>
              <a:t>Rubidium 87: half-life of 49 billion years</a:t>
            </a:r>
          </a:p>
          <a:p>
            <a:pPr lvl="1"/>
            <a:r>
              <a:rPr lang="en-US" dirty="0" smtClean="0"/>
              <a:t>Carbon 14: half-life of 5730 years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5" y="4541268"/>
            <a:ext cx="3747655" cy="231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"/>
            <a:ext cx="1981200" cy="148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629" y="3962400"/>
            <a:ext cx="2884714" cy="28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27665"/>
            <a:ext cx="2209800" cy="233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491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Geology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study of the solid Earth and the processes that shape it</a:t>
            </a:r>
          </a:p>
          <a:p>
            <a:pPr lvl="1"/>
            <a:r>
              <a:rPr lang="en-US" dirty="0" smtClean="0"/>
              <a:t>Plate tectonics</a:t>
            </a:r>
          </a:p>
          <a:p>
            <a:pPr lvl="1"/>
            <a:r>
              <a:rPr lang="en-US" dirty="0" smtClean="0"/>
              <a:t>Past climates</a:t>
            </a:r>
          </a:p>
          <a:p>
            <a:pPr lvl="1"/>
            <a:r>
              <a:rPr lang="en-US" dirty="0" smtClean="0"/>
              <a:t>Natural disasters</a:t>
            </a:r>
          </a:p>
          <a:p>
            <a:pPr lvl="1"/>
            <a:r>
              <a:rPr lang="en-US" dirty="0" smtClean="0"/>
              <a:t>Fossil Record</a:t>
            </a:r>
          </a:p>
          <a:p>
            <a:pPr lvl="1"/>
            <a:r>
              <a:rPr lang="en-US" dirty="0" smtClean="0"/>
              <a:t>Evolution</a:t>
            </a:r>
          </a:p>
          <a:p>
            <a:pPr lvl="1"/>
            <a:r>
              <a:rPr lang="en-US" dirty="0" smtClean="0"/>
              <a:t>Rock layers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281" y="228600"/>
            <a:ext cx="42357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24200"/>
            <a:ext cx="4699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Hutton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1780:Father </a:t>
            </a:r>
            <a:r>
              <a:rPr lang="en-US" dirty="0"/>
              <a:t>of Geology</a:t>
            </a:r>
          </a:p>
          <a:p>
            <a:r>
              <a:rPr lang="en-US" dirty="0" smtClean="0"/>
              <a:t>Scottish physician, naturalist, farmer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62" r="20661"/>
          <a:stretch/>
        </p:blipFill>
        <p:spPr bwMode="auto">
          <a:xfrm flipH="1">
            <a:off x="7391400" y="0"/>
            <a:ext cx="1752600" cy="230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" y="2973765"/>
            <a:ext cx="4267200" cy="213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566" y="2765685"/>
            <a:ext cx="3464719" cy="233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3146752" cy="236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1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Uniformitarianism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724717"/>
          </a:xfrm>
        </p:spPr>
        <p:txBody>
          <a:bodyPr/>
          <a:lstStyle/>
          <a:p>
            <a:r>
              <a:rPr lang="en-US" dirty="0" smtClean="0"/>
              <a:t>The same processes that shape </a:t>
            </a:r>
            <a:r>
              <a:rPr lang="en-US" dirty="0" smtClean="0"/>
              <a:t>Earth </a:t>
            </a:r>
            <a:r>
              <a:rPr lang="en-US" dirty="0" smtClean="0"/>
              <a:t>today are the same processes that have shaped Earth since it was formed</a:t>
            </a:r>
          </a:p>
          <a:p>
            <a:pPr lvl="1"/>
            <a:r>
              <a:rPr lang="en-US" dirty="0" smtClean="0"/>
              <a:t>Indicates a very old Earth</a:t>
            </a:r>
          </a:p>
          <a:p>
            <a:pPr>
              <a:buNone/>
            </a:pPr>
            <a:r>
              <a:rPr lang="en-US" dirty="0" smtClean="0"/>
              <a:t>*Widely accepted*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56526"/>
            <a:ext cx="5105400" cy="340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Catastrophism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was shaped by a series of sudden, violent events</a:t>
            </a:r>
          </a:p>
          <a:p>
            <a:pPr lvl="1"/>
            <a:r>
              <a:rPr lang="en-US" dirty="0" smtClean="0"/>
              <a:t>Indicates a young Earth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52800"/>
            <a:ext cx="527097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Superposition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Rock </a:t>
            </a:r>
            <a:r>
              <a:rPr lang="en-US" dirty="0" smtClean="0"/>
              <a:t>layers are younger on top and older on bottom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t="23148" r="64583" b="45370"/>
          <a:stretch>
            <a:fillRect/>
          </a:stretch>
        </p:blipFill>
        <p:spPr bwMode="auto">
          <a:xfrm>
            <a:off x="1905000" y="3127022"/>
            <a:ext cx="5562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Horizontality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Originally rock layers are deposited </a:t>
            </a:r>
            <a:r>
              <a:rPr lang="en-US" smtClean="0"/>
              <a:t>horizontally and other </a:t>
            </a:r>
            <a:r>
              <a:rPr lang="en-US" dirty="0" smtClean="0"/>
              <a:t>processes uplift and reposition layers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688519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fault or intrusion is always younger than the rock layers it cuts through</a:t>
            </a:r>
            <a:endParaRPr lang="en-US" dirty="0"/>
          </a:p>
        </p:txBody>
      </p:sp>
      <p:pic>
        <p:nvPicPr>
          <p:cNvPr id="5" name="Picture 5" descr="800px-Cross-cutting_rel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03220"/>
            <a:ext cx="7323667" cy="395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</a:t>
            </a:r>
            <a:endParaRPr lang="en-US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524000"/>
            <a:ext cx="704187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</TotalTime>
  <Words>256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Geology </vt:lpstr>
      <vt:lpstr>Geology </vt:lpstr>
      <vt:lpstr>James Hutton</vt:lpstr>
      <vt:lpstr>Uniformitarianism </vt:lpstr>
      <vt:lpstr>Catastrophism </vt:lpstr>
      <vt:lpstr>Law of Superposition</vt:lpstr>
      <vt:lpstr>Original Horizontality</vt:lpstr>
      <vt:lpstr>Cross-cutting</vt:lpstr>
      <vt:lpstr>Analogy </vt:lpstr>
      <vt:lpstr>Determining the Relative Age of Rock Layers</vt:lpstr>
      <vt:lpstr>Rock Layers</vt:lpstr>
      <vt:lpstr>Rock Layers</vt:lpstr>
      <vt:lpstr>Relative Age</vt:lpstr>
      <vt:lpstr>Absolute Age</vt:lpstr>
      <vt:lpstr>Radiometric Dating</vt:lpstr>
      <vt:lpstr>Half-life</vt:lpstr>
      <vt:lpstr>Radioactive Isotopes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Geology</dc:title>
  <dc:creator>Ape</dc:creator>
  <cp:lastModifiedBy>Ape</cp:lastModifiedBy>
  <cp:revision>206</cp:revision>
  <dcterms:created xsi:type="dcterms:W3CDTF">2011-02-11T01:08:01Z</dcterms:created>
  <dcterms:modified xsi:type="dcterms:W3CDTF">2013-02-09T22:15:20Z</dcterms:modified>
</cp:coreProperties>
</file>